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bfa16e4e384425" /><Relationship Type="http://schemas.openxmlformats.org/officeDocument/2006/relationships/extended-properties" Target="/docProps/app.xml" Id="Rf9ec84634130413c" /><Relationship Type="http://schemas.openxmlformats.org/officeDocument/2006/relationships/officeDocument" Target="/ppt/presentation.xml" Id="R5ca6c8bf21da4c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27e16a00bfd4e34"/>
  </p:sldMasterIdLst>
  <p:notesMasterIdLst>
    <p:notesMasterId xmlns:r="http://schemas.openxmlformats.org/officeDocument/2006/relationships" r:id="Ra77e714478184fe0"/>
  </p:notesMasterIdLst>
  <p:sldIdLst>
    <p:sldId xmlns:r="http://schemas.openxmlformats.org/officeDocument/2006/relationships" id="256" r:id="Rc5c3f490be9e4d6d"/>
    <p:sldId xmlns:r="http://schemas.openxmlformats.org/officeDocument/2006/relationships" id="257" r:id="Rb1f7ddb5cd294b51"/>
    <p:sldId xmlns:r="http://schemas.openxmlformats.org/officeDocument/2006/relationships" id="258" r:id="Reb122afc04b9496d"/>
    <p:sldId xmlns:r="http://schemas.openxmlformats.org/officeDocument/2006/relationships" id="259" r:id="Rd00bc849c5cb4cec"/>
    <p:sldId xmlns:r="http://schemas.openxmlformats.org/officeDocument/2006/relationships" id="260" r:id="Racf23403817d4b73"/>
    <p:sldId xmlns:r="http://schemas.openxmlformats.org/officeDocument/2006/relationships" id="261" r:id="Re5323716b993499c"/>
    <p:sldId xmlns:r="http://schemas.openxmlformats.org/officeDocument/2006/relationships" id="262" r:id="Rb148a6d47c504e7a"/>
    <p:sldId xmlns:r="http://schemas.openxmlformats.org/officeDocument/2006/relationships" id="263" r:id="Ra67bf7d89b6243e7"/>
    <p:sldId xmlns:r="http://schemas.openxmlformats.org/officeDocument/2006/relationships" id="264" r:id="R2a49e189c01145fc"/>
    <p:sldId xmlns:r="http://schemas.openxmlformats.org/officeDocument/2006/relationships" id="265" r:id="Rd52b60686a364769"/>
    <p:sldId xmlns:r="http://schemas.openxmlformats.org/officeDocument/2006/relationships" id="266" r:id="Rc29f3ea6315e4b2e"/>
    <p:sldId xmlns:r="http://schemas.openxmlformats.org/officeDocument/2006/relationships" id="267" r:id="Red26905ff3244ea4"/>
    <p:sldId xmlns:r="http://schemas.openxmlformats.org/officeDocument/2006/relationships" id="268" r:id="R161e349217504faa"/>
    <p:sldId xmlns:r="http://schemas.openxmlformats.org/officeDocument/2006/relationships" id="269" r:id="R1d6d9aa8cb2e4a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7b4b76394a4e57" /><Relationship Type="http://schemas.openxmlformats.org/officeDocument/2006/relationships/slideMaster" Target="/ppt/slideMasters/slideMaster1.xml" Id="Rd27e16a00bfd4e34" /><Relationship Type="http://schemas.openxmlformats.org/officeDocument/2006/relationships/notesMaster" Target="/ppt/notesMasters/notesMaster1.xml" Id="Ra77e714478184fe0" /><Relationship Type="http://schemas.openxmlformats.org/officeDocument/2006/relationships/presProps" Target="/ppt/presProps.xml" Id="Rd81f730e271a46a2" /><Relationship Type="http://schemas.openxmlformats.org/officeDocument/2006/relationships/tableStyles" Target="/ppt/tableStyles.xml" Id="R6fa1945b6052409f" /><Relationship Type="http://schemas.openxmlformats.org/officeDocument/2006/relationships/slide" Target="/ppt/slides/slide1.xml" Id="Rc5c3f490be9e4d6d" /><Relationship Type="http://schemas.openxmlformats.org/officeDocument/2006/relationships/slide" Target="/ppt/slides/slide2.xml" Id="Rb1f7ddb5cd294b51" /><Relationship Type="http://schemas.openxmlformats.org/officeDocument/2006/relationships/slide" Target="/ppt/slides/slide3.xml" Id="Reb122afc04b9496d" /><Relationship Type="http://schemas.openxmlformats.org/officeDocument/2006/relationships/slide" Target="/ppt/slides/slide4.xml" Id="Rd00bc849c5cb4cec" /><Relationship Type="http://schemas.openxmlformats.org/officeDocument/2006/relationships/slide" Target="/ppt/slides/slide5.xml" Id="Racf23403817d4b73" /><Relationship Type="http://schemas.openxmlformats.org/officeDocument/2006/relationships/slide" Target="/ppt/slides/slide6.xml" Id="Re5323716b993499c" /><Relationship Type="http://schemas.openxmlformats.org/officeDocument/2006/relationships/slide" Target="/ppt/slides/slide7.xml" Id="Rb148a6d47c504e7a" /><Relationship Type="http://schemas.openxmlformats.org/officeDocument/2006/relationships/slide" Target="/ppt/slides/slide8.xml" Id="Ra67bf7d89b6243e7" /><Relationship Type="http://schemas.openxmlformats.org/officeDocument/2006/relationships/slide" Target="/ppt/slides/slide9.xml" Id="R2a49e189c01145fc" /><Relationship Type="http://schemas.openxmlformats.org/officeDocument/2006/relationships/slide" Target="/ppt/slides/slide10.xml" Id="Rd52b60686a364769" /><Relationship Type="http://schemas.openxmlformats.org/officeDocument/2006/relationships/slide" Target="/ppt/slides/slide11.xml" Id="Rc29f3ea6315e4b2e" /><Relationship Type="http://schemas.openxmlformats.org/officeDocument/2006/relationships/slide" Target="/ppt/slides/slide12.xml" Id="Red26905ff3244ea4" /><Relationship Type="http://schemas.openxmlformats.org/officeDocument/2006/relationships/slide" Target="/ppt/slides/slide13.xml" Id="R161e349217504faa" /><Relationship Type="http://schemas.openxmlformats.org/officeDocument/2006/relationships/slide" Target="/ppt/slides/slide14.xml" Id="R1d6d9aa8cb2e4a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aefa57cb07446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6aa83f729a4fe9" /><Relationship Type="http://schemas.openxmlformats.org/officeDocument/2006/relationships/notesMaster" Target="/ppt/notesMasters/notesMaster1.xml" Id="Re6c9692a9aba48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a440b25577426d" /><Relationship Type="http://schemas.openxmlformats.org/officeDocument/2006/relationships/notesMaster" Target="/ppt/notesMasters/notesMaster1.xml" Id="Rd8f640f59b1a4d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5cda4b1941a45e0" /><Relationship Type="http://schemas.openxmlformats.org/officeDocument/2006/relationships/notesMaster" Target="/ppt/notesMasters/notesMaster1.xml" Id="R5f5a97e3cd0947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b279dc0d2241ca" /><Relationship Type="http://schemas.openxmlformats.org/officeDocument/2006/relationships/notesMaster" Target="/ppt/notesMasters/notesMaster1.xml" Id="R304f30eecac741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eae29f48a594e85" /><Relationship Type="http://schemas.openxmlformats.org/officeDocument/2006/relationships/notesMaster" Target="/ppt/notesMasters/notesMaster1.xml" Id="R099bd168edd14f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1f0dc165be04b0f" /><Relationship Type="http://schemas.openxmlformats.org/officeDocument/2006/relationships/notesMaster" Target="/ppt/notesMasters/notesMaster1.xml" Id="R7ba701633dd4447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8e40e905d3a49bc" /><Relationship Type="http://schemas.openxmlformats.org/officeDocument/2006/relationships/notesMaster" Target="/ppt/notesMasters/notesMaster1.xml" Id="R0ad7b0f1f9d04f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521135a3cc4be7" /><Relationship Type="http://schemas.openxmlformats.org/officeDocument/2006/relationships/notesMaster" Target="/ppt/notesMasters/notesMaster1.xml" Id="R819a90df34d4451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e20f0b7c7f04230" /><Relationship Type="http://schemas.openxmlformats.org/officeDocument/2006/relationships/notesMaster" Target="/ppt/notesMasters/notesMaster1.xml" Id="Refeb9565360f43e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68037761d844ff" /><Relationship Type="http://schemas.openxmlformats.org/officeDocument/2006/relationships/notesMaster" Target="/ppt/notesMasters/notesMaster1.xml" Id="R53be7dda3391484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edd53365b64733" /><Relationship Type="http://schemas.openxmlformats.org/officeDocument/2006/relationships/notesMaster" Target="/ppt/notesMasters/notesMaster1.xml" Id="R55477b16912f4ca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3b7f7a50ce34938" /><Relationship Type="http://schemas.openxmlformats.org/officeDocument/2006/relationships/notesMaster" Target="/ppt/notesMasters/notesMaster1.xml" Id="R13b7a5ba747b407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ce63841e37451a" /><Relationship Type="http://schemas.openxmlformats.org/officeDocument/2006/relationships/notesMaster" Target="/ppt/notesMasters/notesMaster1.xml" Id="R98e206bd7b99445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bb4a3dbbf8e4ca7" /><Relationship Type="http://schemas.openxmlformats.org/officeDocument/2006/relationships/notesMaster" Target="/ppt/notesMasters/notesMaster1.xml" Id="R889b455c1f064c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impressive demonstration is the beginning of a harder question: can this system do useful work under real operating conditions?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  <a:p xmlns:a="http://schemas.openxmlformats.org/drawingml/2006/main">
            <a:r>
              <a:t>Visual: B2AGI landmark concept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Installation, supervision, maintenance and recovery all affect whether a customer can rely on the system. This is the perspective behind the research.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  <a:p xmlns:a="http://schemas.openxmlformats.org/drawingml/2006/main">
            <a:r>
              <a:t>Visual: B2AGI Art, Chapter 02, body/environment choice. Concept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categories connect places to organizations and the people and institutions that make development and deployment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analytical lenses. The geographic assessment gives priority to Intelligence and Beyond and uses qualitative comparisons.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platforms and research support the US case. Engineering, manufacturing and industrial demand support China's. Korea's case combines coordination, learned control and commercialization. The methodology records the competing profiles.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records:</a:t>
            </a:r>
          </a:p>
          <a:p xmlns:a="http://schemas.openxmlformats.org/drawingml/2006/main">
            <a:r>
              <a:t>country:01:S1 | gxo.com | https://gxo.com/news_article/gxo-signs-industry-first-multi-year-agreement-with-agility-robotics/</a:t>
            </a:r>
          </a:p>
          <a:p xmlns:a="http://schemas.openxmlformats.org/drawingml/2006/main">
            <a:r>
              <a:t>country:01:S2 | nvidianews.nvidia.com | https://nvidianews.nvidia.com/news/nvidia-powers-humanoid-robot-industry-with-cloud-to-robot-computing-platforms-for-physical-ai</a:t>
            </a:r>
          </a:p>
          <a:p xmlns:a="http://schemas.openxmlformats.org/drawingml/2006/main">
            <a:r>
              <a:t>country:02:S1 | www.hkexnews.hk | https://www.hkexnews.hk/listedco/listconews/sehk/2025/0428/2025042800961.pdf</a:t>
            </a:r>
          </a:p>
          <a:p xmlns:a="http://schemas.openxmlformats.org/drawingml/2006/main">
            <a:r>
              <a:t>country:02:S2 | www.longcheer.com | https://www.longcheer.com/en/col76/262.html</a:t>
            </a:r>
          </a:p>
          <a:p xmlns:a="http://schemas.openxmlformats.org/drawingml/2006/main">
            <a:r>
              <a:t>country:03:S1 | www.doosanrobotics.com | https://www.doosanrobotics.com/pdf/s_report_2023_en.pdf</a:t>
            </a:r>
          </a:p>
          <a:p xmlns:a="http://schemas.openxmlformats.org/drawingml/2006/main">
            <a:r>
              <a:t>country:03:S2 | navercorp.com | https://navercorp.com/story/storyDetail?seq=32450</a:t>
            </a:r>
          </a:p>
          <a:p xmlns:a="http://schemas.openxmlformats.org/drawingml/2006/main">
            <a:r>
              <a:t>country:04:S1 | www.mujin.co.jp | https://www.mujin.co.jp/news/9045/</a:t>
            </a:r>
          </a:p>
          <a:p xmlns:a="http://schemas.openxmlformats.org/drawingml/2006/main">
            <a:r>
              <a:t>country:04:S2 | www.mujin.co.jp | https://www.mujin.co.jp/news/7798/</a:t>
            </a:r>
          </a:p>
          <a:p xmlns:a="http://schemas.openxmlformats.org/drawingml/2006/main">
            <a:r>
              <a:t>country:05:S1 | www.tuv.com | https://www.tuv.com/press/en/press-releases/automated-lane-keeping-system.html</a:t>
            </a:r>
          </a:p>
          <a:p xmlns:a="http://schemas.openxmlformats.org/drawingml/2006/main">
            <a:r>
              <a:t>country:05:S2 | neura-robotics.com | https://neura-robotics.com/neura-robotics-secures-euro-120-million-series-b/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Shenzhen–Dongguan leads for its documented connection between university-linked engineering, incubation, robot product development and manufacturing access. The Bay Area's reusable platforms, learning curriculum and shared research facilities provide a different pathway.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records:</a:t>
            </a:r>
          </a:p>
          <a:p xmlns:a="http://schemas.openxmlformats.org/drawingml/2006/main">
            <a:r>
              <a:t>cluster:01:S1 | www.hkexnews.hk | https://www.hkexnews.hk/listedco/listconews/sehk/2025/0428/2025042800961.pdf</a:t>
            </a:r>
          </a:p>
          <a:p xmlns:a="http://schemas.openxmlformats.org/drawingml/2006/main">
            <a:r>
              <a:t>cluster:01:S2 | www.pudurobotics.com | https://www.pudurobotics.com/en/case-studies/walmart-deploys-12-cc1-pro-cleaning-robots</a:t>
            </a:r>
          </a:p>
          <a:p xmlns:a="http://schemas.openxmlformats.org/drawingml/2006/main">
            <a:r>
              <a:t>cluster:02:S1 | www.cpuc.ca.gov | https://www.cpuc.ca.gov/news-and-updates/all-news/cpuc-approves-permits-for-cruise-and-waymo-to-charge-fares-for-passenger-service-in-sf-2023</a:t>
            </a:r>
          </a:p>
          <a:p xmlns:a="http://schemas.openxmlformats.org/drawingml/2006/main">
            <a:r>
              <a:t>cluster:02:S2 | nvidianews.nvidia.com | https://nvidianews.nvidia.com/news/nvidia-powers-humanoid-robot-industry-with-cloud-to-robot-computing-platforms-for-physical-ai</a:t>
            </a:r>
          </a:p>
          <a:p xmlns:a="http://schemas.openxmlformats.org/drawingml/2006/main">
            <a:r>
              <a:t>cluster:03:S1 | www.ssme.sh.gov.cn | https://www.ssme.sh.gov.cn/public/news!loadNewsDetail.do?id=2c9e88329463f42301948b939b7b2747</a:t>
            </a:r>
          </a:p>
          <a:p xmlns:a="http://schemas.openxmlformats.org/drawingml/2006/main">
            <a:r>
              <a:t>cluster:03:S2 | www.longcheer.com | https://www.longcheer.com/en/col76/262.html</a:t>
            </a:r>
          </a:p>
          <a:p xmlns:a="http://schemas.openxmlformats.org/drawingml/2006/main">
            <a:r>
              <a:t>cluster:04:S1 | www.beijing.gov.cn | https://www.beijing.gov.cn/ywdt/gzdt/202304/t20230414_3033670.html</a:t>
            </a:r>
          </a:p>
          <a:p xmlns:a="http://schemas.openxmlformats.org/drawingml/2006/main">
            <a:r>
              <a:t>cluster:04:S2 | www.prnewswire.com | https://www.prnewswire.com/news-releases/galbot-secures-over-300-million-in-new-funding-breaking-records-with-3-billion-valuation-in-chinas-humanoid-robot-sector-302647204.html</a:t>
            </a:r>
          </a:p>
          <a:p xmlns:a="http://schemas.openxmlformats.org/drawingml/2006/main">
            <a:r>
              <a:t>cluster:05:S1 | navercorp.com | https://navercorp.com/story/storyDetail?seq=32450</a:t>
            </a:r>
          </a:p>
          <a:p xmlns:a="http://schemas.openxmlformats.org/drawingml/2006/main">
            <a:r>
              <a:t>cluster:05:S2 | www.naverlabs.com | https://www.naverlabs.com/blogDetail?seq=34326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100 and Next 100 recognize documented contributions across different operating stages. The selection rationale explains each company’s inclusion.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records:</a:t>
            </a:r>
          </a:p>
          <a:p xmlns:a="http://schemas.openxmlformats.org/drawingml/2006/main">
            <a:r>
              <a:t>C067:S1 | nvidianews.nvidia.com | https://nvidianews.nvidia.com/news/nvidia-powers-humanoid-robot-industry-with-cloud-to-robot-computing-platforms-for-physical-ai</a:t>
            </a:r>
          </a:p>
          <a:p xmlns:a="http://schemas.openxmlformats.org/drawingml/2006/main">
            <a:r>
              <a:t>C067:S2 | www.nvidia.com | https://www.nvidia.com/en-au/about-nvidia/corporate-timeline/</a:t>
            </a:r>
          </a:p>
          <a:p xmlns:a="http://schemas.openxmlformats.org/drawingml/2006/main">
            <a:r>
              <a:t>C016:S1 | group.dhl.com | https://group.dhl.com/en/media-relations/press-releases/2025/dhl-group-signs-mou-with-boston-dynamics-and-accelerates-cross-business-automation-strategy.html</a:t>
            </a:r>
          </a:p>
          <a:p xmlns:a="http://schemas.openxmlformats.org/drawingml/2006/main">
            <a:r>
              <a:t>C095:S1 | arxiv.org | https://arxiv.org/abs/2507.07356</a:t>
            </a:r>
          </a:p>
          <a:p xmlns:a="http://schemas.openxmlformats.org/drawingml/2006/main">
            <a:r>
              <a:t>Visual source (Tesla): https://www.tesla.com/tesla-gallery</a:t>
            </a:r>
          </a:p>
          <a:p xmlns:a="http://schemas.openxmlformats.org/drawingml/2006/main">
            <a:r>
              <a:t>Visual source (Google DeepMind): https://deepmind.google/</a:t>
            </a:r>
          </a:p>
          <a:p xmlns:a="http://schemas.openxmlformats.org/drawingml/2006/main">
            <a:r>
              <a:t>Visual source (Physical Intelligence): https://github.com/Physical-Intelligence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records:</a:t>
            </a:r>
          </a:p>
          <a:p xmlns:a="http://schemas.openxmlformats.org/drawingml/2006/main">
            <a:r>
              <a:t>N080:S1 | ir.tesla.com | https://ir.tesla.com/_flysystem/s3/sec/000162828026049213/tsla-20260722-gen.pdf</a:t>
            </a:r>
          </a:p>
          <a:p xmlns:a="http://schemas.openxmlformats.org/drawingml/2006/main">
            <a:r>
              <a:t>N029:S1 | deepmind.google | https://deepmind.google/blog/gemini-robotics-on-device-brings-ai-to-local-robotic-devices/</a:t>
            </a:r>
          </a:p>
          <a:p xmlns:a="http://schemas.openxmlformats.org/drawingml/2006/main">
            <a:r>
              <a:t>N059:S1 | github.com | https://github.com/Physical-Intelligence/openpi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Each entry recognizes the person’s specific role and documented contribution to Physical AI.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  <a:p xmlns:a="http://schemas.openxmlformats.org/drawingml/2006/main">
            <a:r>
              <a:t>Visual source (Jensen Huang): https://nvidianews.nvidia.com/news/nvidia-powers-humanoid-robot-industry-with-cloud-to-robot-computing-platforms-for-physical-ai</a:t>
            </a:r>
          </a:p>
          <a:p xmlns:a="http://schemas.openxmlformats.org/drawingml/2006/main">
            <a:r>
              <a:t>Visual source (Marc Raibert): https://imes.mit.edu/news-events/mit-affiliates-receive-2025-ieee-honors-0</a:t>
            </a:r>
          </a:p>
          <a:p xmlns:a="http://schemas.openxmlformats.org/drawingml/2006/main">
            <a:r>
              <a:t>Visual source (Wang Xingxing): https://alumni.zstu.edu.cn/info/1093/3057.htm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records:</a:t>
            </a:r>
          </a:p>
          <a:p xmlns:a="http://schemas.openxmlformats.org/drawingml/2006/main">
            <a:r>
              <a:t>P013:S1 | nvidianews.nvidia.com | https://nvidianews.nvidia.com/news/nvidia-powers-humanoid-robot-industry-with-cloud-to-robot-computing-platforms-for-physical-ai</a:t>
            </a:r>
          </a:p>
          <a:p xmlns:a="http://schemas.openxmlformats.org/drawingml/2006/main">
            <a:r>
              <a:t>P013:S2 | blogs.nvidia.com | https://blogs.nvidia.com/blog/isaac-gr00t-blueprint-humanoid-robotics/</a:t>
            </a:r>
          </a:p>
          <a:p xmlns:a="http://schemas.openxmlformats.org/drawingml/2006/main">
            <a:r>
              <a:t>P018:S1 | imes.mit.edu | https://imes.mit.edu/news-events/mit-affiliates-receive-2025-ieee-honors-0</a:t>
            </a:r>
          </a:p>
          <a:p xmlns:a="http://schemas.openxmlformats.org/drawingml/2006/main">
            <a:r>
              <a:t>P028:S1 | www.shu.edu.cn | https://www.shu.edu.cn/info/1056/3355.htm</a:t>
            </a:r>
          </a:p>
          <a:p xmlns:a="http://schemas.openxmlformats.org/drawingml/2006/main">
            <a:r>
              <a:t>P028:S2 | alumni.shu.edu.cn | https://alumni.shu.edu.cn/info/1018/3152.htm</a:t>
            </a:r>
          </a:p>
          <a:p xmlns:a="http://schemas.openxmlformats.org/drawingml/2006/main">
            <a:r>
              <a:t>Visual source (Fei-Fei Li): https://www.image-net.org/challenges/LSVRC/2010/</a:t>
            </a:r>
          </a:p>
          <a:p xmlns:a="http://schemas.openxmlformats.org/drawingml/2006/main">
            <a:r>
              <a:t>Visual source (Daniela Rus): https://www.csail.mit.edu/person/daniela-rus</a:t>
            </a:r>
          </a:p>
          <a:p xmlns:a="http://schemas.openxmlformats.org/drawingml/2006/main">
            <a:r>
              <a:t>Visual source (Dennis Hong): https://samueli.ucla.edu/people/dennis-hong/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records:</a:t>
            </a:r>
          </a:p>
          <a:p xmlns:a="http://schemas.openxmlformats.org/drawingml/2006/main">
            <a:r>
              <a:t>E013:S1 | www.image-net.org | https://www.image-net.org/challenges/LSVRC/2010/</a:t>
            </a:r>
          </a:p>
          <a:p xmlns:a="http://schemas.openxmlformats.org/drawingml/2006/main">
            <a:r>
              <a:t>E013:S2 | www.worldlabs.ai | https://www.worldlabs.ai/about</a:t>
            </a:r>
          </a:p>
          <a:p xmlns:a="http://schemas.openxmlformats.org/drawingml/2006/main">
            <a:r>
              <a:t>P006:S1 | people.csail.mit.edu | https://people.csail.mit.edu/delpreto/thesis/delpreto_PhD-thesis_2021_wearables_human-robot-interaction.pdf</a:t>
            </a:r>
          </a:p>
          <a:p xmlns:a="http://schemas.openxmlformats.org/drawingml/2006/main">
            <a:r>
              <a:t>P006:S2 | bcs.mit.edu | https://bcs.mit.edu/news/muscle-signals-can-pilot-robot</a:t>
            </a:r>
          </a:p>
          <a:p xmlns:a="http://schemas.openxmlformats.org/drawingml/2006/main">
            <a:r>
              <a:t>E009:S1 | newsroom.ucla.edu | https://newsroom.ucla.edu/releases/artemis-ucla-humanoid-robot-ready-for-action</a:t>
            </a:r>
          </a:p>
          <a:p xmlns:a="http://schemas.openxmlformats.org/drawingml/2006/main">
            <a:r>
              <a:t>E009:S2 | github.com | https://github.com/darwinop-ens/darwin-op</a:t>
            </a:r>
          </a:p>
          <a:p xmlns:a="http://schemas.openxmlformats.org/drawingml/2006/main">
            <a:r>
              <a:t>Portrait P013 (Jensen Huang): studio editorial illustration. Reference photograph credit: nvidianews.nvidia.com. Reference record: https://nvidianews.nvidia.com/news/nvidia-powers-humanoid-robot-industry-with-cloud-to-robot-computing-platforms-for-physical-ai</a:t>
            </a:r>
          </a:p>
          <a:p xmlns:a="http://schemas.openxmlformats.org/drawingml/2006/main">
            <a:r>
              <a:t>Portrait P018 (Marc Raibert): studio editorial illustration. Reference photograph credit: rai-inst.com. Reference record: https://imes.mit.edu/news-events/mit-affiliates-receive-2025-ieee-honors-0</a:t>
            </a:r>
          </a:p>
          <a:p xmlns:a="http://schemas.openxmlformats.org/drawingml/2006/main">
            <a:r>
              <a:t>Portrait P028 (Wang Xingxing): studio editorial illustration. Reference photograph credit: alumni.zstu.edu.cn; photographer unconfirmed. Reference record: https://alumni.zstu.edu.cn/info/1093/3057.htm</a:t>
            </a:r>
          </a:p>
          <a:p xmlns:a="http://schemas.openxmlformats.org/drawingml/2006/main">
            <a:r>
              <a:t>Portrait E013 (Fei-Fei Li): studio editorial illustration. Reference photograph credit: profiles.stanford.edu. Reference record: https://www.image-net.org/challenges/LSVRC/2010/</a:t>
            </a:r>
          </a:p>
          <a:p xmlns:a="http://schemas.openxmlformats.org/drawingml/2006/main">
            <a:r>
              <a:t>Portrait P006 (Daniela Rus): studio editorial illustration. Reference photograph credit: Image published by www.csail.mit.edu; original photographer and rights holder unconfirmed. Reference record: https://www.csail.mit.edu/person/daniela-rus</a:t>
            </a:r>
          </a:p>
          <a:p xmlns:a="http://schemas.openxmlformats.org/drawingml/2006/main">
            <a:r>
              <a:t>Portrait E009 (Dennis Hong): studio editorial illustration. Reference photograph credit: Image published by samueli.ucla.edu; original photographer and rights holder unconfirmed. Reference record: https://samueli.ucla.edu/people/dennis-hong/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Research facilities, training and operating conditions matter alongside products. This category makes those contributions easier to find.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 records:</a:t>
            </a:r>
          </a:p>
          <a:p xmlns:a="http://schemas.openxmlformats.org/drawingml/2006/main">
            <a:r>
              <a:t>I029:S1 | www.csail.mit.edu | https://www.csail.mit.edu/news/muscle-signals-can-pilot-robot</a:t>
            </a:r>
          </a:p>
          <a:p xmlns:a="http://schemas.openxmlformats.org/drawingml/2006/main">
            <a:r>
              <a:t>I006:S1 | www.ri.cmu.edu | https://www.ri.cmu.edu/about/</a:t>
            </a:r>
          </a:p>
          <a:p xmlns:a="http://schemas.openxmlformats.org/drawingml/2006/main">
            <a:r>
              <a:t>I006:S2 | www.ri.cmu.edu | https://www.ri.cmu.edu/carnegie-robotics-partners-with-nrec-to-make-components-systems/</a:t>
            </a:r>
          </a:p>
          <a:p xmlns:a="http://schemas.openxmlformats.org/drawingml/2006/main">
            <a:r>
              <a:t>I018:S1 | www.kaist.ac.kr | https://www.kaist.ac.kr/site/newsen/html/news/?skey=keyword&amp;sval=HUBO</a:t>
            </a:r>
          </a:p>
          <a:p xmlns:a="http://schemas.openxmlformats.org/drawingml/2006/main">
            <a:r>
              <a:t>I018:S2 | drexel.edu | https://drexel.edu/engineering/news-events/news/archive/2012/April/drexelhuborobotstakethestageandperformcometogether/</a:t>
            </a:r>
          </a:p>
          <a:p xmlns:a="http://schemas.openxmlformats.org/drawingml/2006/main">
            <a:r>
              <a:t>I016:S1 | ifr.org | https://ifr.org/pages/www.ifr.org</a:t>
            </a:r>
          </a:p>
          <a:p xmlns:a="http://schemas.openxmlformats.org/drawingml/2006/main">
            <a:r>
              <a:t>I033:S1 | www.nist.gov | https://www.nist.gov/nist-awards/2018-bronze-medal-award-roger-bostelman-elena-messina-david-schmitt-ann-marie-virts</a:t>
            </a:r>
          </a:p>
          <a:p xmlns:a="http://schemas.openxmlformats.org/drawingml/2006/main">
            <a:r>
              <a:t>I033:S2 | www.nist.gov | https://www.nist.gov/programs-projects/mobility-performance-robotic-systems</a:t>
            </a:r>
          </a:p>
          <a:p xmlns:a="http://schemas.openxmlformats.org/drawingml/2006/main">
            <a:r>
              <a:t>I034:S1 | www.openrobotics.org | https://www.openrobotics.org/</a:t>
            </a:r>
          </a:p>
          <a:p xmlns:a="http://schemas.openxmlformats.org/drawingml/2006/main">
            <a:r>
              <a:t>I034:S2 | www.openrobotics.org | https://www.openrobotics.org/foundation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Start with the contribution being recognized. Then inspect what the cited evidence actually covers. A research experiment, customer trial and operating record describe different stages.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lists support inquiry. Use an entry as the beginning of a decision, then follow its evidence and the broader almanac.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Other markets are represented through relevant contributors. Coverage, source dates and the reasoning behind the order are part of the publication.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ranking gives readers entry points. The almanac follows the practical chain from products and customers to revenue, cash, operations and people.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  <a:p xmlns:a="http://schemas.openxmlformats.org/drawingml/2006/main">
            <a:r>
              <a:t>Visual: Existing B2AGI Part V lunar concept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comparisons. Follow the sources. Bring a specific correction or a better-supported case. The next edition should learn from what this one gets right and what it needs to 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Edition: B2AGI Physical AI Ranking 2027, v1.0, revision 2026-10-11; October 2026 assessment baseline.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ce5f4bd0c84ca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953c5bf6fb47b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715157474649e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2c81bcb0374aa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a1b9a0aa8a4fa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527af56e064ed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D73F89-EF5C-4050-89AC-EFDEFE3CEB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5991977-1887-4861-B8B1-1BD37CDAF75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716ABD6-9247-493E-B27C-BBD7E6D62D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E3357AC-3C8B-4B56-A5C3-B8C385EF8D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6A2013D-EE39-4147-9E44-4F9B40FD9A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7690FFF-9020-4F93-A40A-2A8A090B7B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EE9ABF7-AD85-4A07-BAAB-5098700E97A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05AD0D0-E2A1-490B-871B-36B009BAB03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BEAB70-0DD8-4401-A7A8-B15AED0EC9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BE9FE79-482B-462D-A230-93120C9D5A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8362b394814dd2" /><Relationship Type="http://schemas.openxmlformats.org/officeDocument/2006/relationships/slideLayout" Target="/ppt/slideLayouts/slideLayout1.xml" Id="R315b6eb639314421" /><Relationship Type="http://schemas.openxmlformats.org/officeDocument/2006/relationships/slideLayout" Target="/ppt/slideLayouts/slideLayout2.xml" Id="Ra85f9a78ed564730" /><Relationship Type="http://schemas.openxmlformats.org/officeDocument/2006/relationships/slideLayout" Target="/ppt/slideLayouts/slideLayout3.xml" Id="R053fccefd80b454d" /><Relationship Type="http://schemas.openxmlformats.org/officeDocument/2006/relationships/slideLayout" Target="/ppt/slideLayouts/slideLayout4.xml" Id="R962989ba8a5e4570" /><Relationship Type="http://schemas.openxmlformats.org/officeDocument/2006/relationships/slideLayout" Target="/ppt/slideLayouts/slideLayout5.xml" Id="R21b3a161faec4c74" /><Relationship Type="http://schemas.openxmlformats.org/officeDocument/2006/relationships/slideLayout" Target="/ppt/slideLayouts/slideLayout6.xml" Id="R79aa2226ee924da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5b6eb639314421"/>
    <p:sldLayoutId xmlns:r="http://schemas.openxmlformats.org/officeDocument/2006/relationships" id="2147483650" r:id="Ra85f9a78ed564730"/>
    <p:sldLayoutId xmlns:r="http://schemas.openxmlformats.org/officeDocument/2006/relationships" id="2147483651" r:id="R053fccefd80b454d"/>
    <p:sldLayoutId xmlns:r="http://schemas.openxmlformats.org/officeDocument/2006/relationships" id="2147483652" r:id="R962989ba8a5e4570"/>
    <p:sldLayoutId xmlns:r="http://schemas.openxmlformats.org/officeDocument/2006/relationships" id="2147483653" r:id="R21b3a161faec4c74"/>
    <p:sldLayoutId xmlns:r="http://schemas.openxmlformats.org/officeDocument/2006/relationships" id="2147483654" r:id="R79aa2226ee924da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99789f7d5f4cee" /><Relationship Type="http://schemas.openxmlformats.org/officeDocument/2006/relationships/image" Target="/ppt/media/image.png" Id="R696aa9ddf43943f2" /><Relationship Type="http://schemas.openxmlformats.org/officeDocument/2006/relationships/notesSlide" Target="/ppt/notesSlides/notesSlide1.xml" Id="R93477d7e697a48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56520d3ce24e2f" /><Relationship Type="http://schemas.openxmlformats.org/officeDocument/2006/relationships/image" Target="/ppt/media/image2.png" Id="R2bfc9ea6297744d3" /><Relationship Type="http://schemas.openxmlformats.org/officeDocument/2006/relationships/notesSlide" Target="/ppt/notesSlides/notesSlide2.xml" Id="R7bfe14cf279244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9f30b2cda54b3a" /><Relationship Type="http://schemas.openxmlformats.org/officeDocument/2006/relationships/notesSlide" Target="/ppt/notesSlides/notesSlide3.xml" Id="R5a5c995b0ce4488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271bec6698438c" /><Relationship Type="http://schemas.openxmlformats.org/officeDocument/2006/relationships/notesSlide" Target="/ppt/notesSlides/notesSlide4.xml" Id="Ra95d4e5f63f841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703aaa217545ab" /><Relationship Type="http://schemas.openxmlformats.org/officeDocument/2006/relationships/notesSlide" Target="/ppt/notesSlides/notesSlide5.xml" Id="R090acdce830d4d4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92043a21844a0e" /><Relationship Type="http://schemas.openxmlformats.org/officeDocument/2006/relationships/notesSlide" Target="/ppt/notesSlides/notesSlide6.xml" Id="Ree2fdad0b32e4d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1d6822b3554291" /><Relationship Type="http://schemas.openxmlformats.org/officeDocument/2006/relationships/image" Target="/ppt/media/image3.png" Id="Rf301e8f734f346de" /><Relationship Type="http://schemas.openxmlformats.org/officeDocument/2006/relationships/image" Target="/ppt/media/image.svg" Id="R87dc2a9a95f144a1" /><Relationship Type="http://schemas.openxmlformats.org/officeDocument/2006/relationships/image" Target="/ppt/media/image4.png" Id="Rf81271617888498b" /><Relationship Type="http://schemas.openxmlformats.org/officeDocument/2006/relationships/image" Target="/ppt/media/image2.svg" Id="R3bd46b79806f422e" /><Relationship Type="http://schemas.openxmlformats.org/officeDocument/2006/relationships/image" Target="/ppt/media/image5.png" Id="Rc6ee41ebc624415d" /><Relationship Type="http://schemas.openxmlformats.org/officeDocument/2006/relationships/image" Target="/ppt/media/image3.svg" Id="R4d8583d8278e4221" /><Relationship Type="http://schemas.openxmlformats.org/officeDocument/2006/relationships/image" Target="/ppt/media/image.jpeg" Id="R98f2a90c2f274268" /><Relationship Type="http://schemas.openxmlformats.org/officeDocument/2006/relationships/image" Target="/ppt/media/image2.jpeg" Id="R842d8c7e779a44c6" /><Relationship Type="http://schemas.openxmlformats.org/officeDocument/2006/relationships/image" Target="/ppt/media/image6.png" Id="Rb1ba5d2be83f4ef6" /><Relationship Type="http://schemas.openxmlformats.org/officeDocument/2006/relationships/notesSlide" Target="/ppt/notesSlides/notesSlide7.xml" Id="R1313250ad4d94a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6dad7345fb4487" /><Relationship Type="http://schemas.openxmlformats.org/officeDocument/2006/relationships/image" Target="/ppt/media/image3.jpeg" Id="R38c9bda03f7a4da2" /><Relationship Type="http://schemas.openxmlformats.org/officeDocument/2006/relationships/image" Target="/ppt/media/image4.jpeg" Id="R2a083b66d1d542fe" /><Relationship Type="http://schemas.openxmlformats.org/officeDocument/2006/relationships/image" Target="/ppt/media/image5.jpeg" Id="Re011ed5b46164830" /><Relationship Type="http://schemas.openxmlformats.org/officeDocument/2006/relationships/image" Target="/ppt/media/image6.jpeg" Id="R439e00b548fc4d38" /><Relationship Type="http://schemas.openxmlformats.org/officeDocument/2006/relationships/image" Target="/ppt/media/image7.jpeg" Id="R1460012aa64f4bdf" /><Relationship Type="http://schemas.openxmlformats.org/officeDocument/2006/relationships/image" Target="/ppt/media/image8.jpeg" Id="R66138f8df07946de" /><Relationship Type="http://schemas.openxmlformats.org/officeDocument/2006/relationships/notesSlide" Target="/ppt/notesSlides/notesSlide8.xml" Id="R8ce5fad6df1f49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c075c36d2b43ed" /><Relationship Type="http://schemas.openxmlformats.org/officeDocument/2006/relationships/notesSlide" Target="/ppt/notesSlides/notesSlide9.xml" Id="R7c591923528546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01063e23e6462f" /><Relationship Type="http://schemas.openxmlformats.org/officeDocument/2006/relationships/notesSlide" Target="/ppt/notesSlides/notesSlide10.xml" Id="Redd3852043f34b2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0bb0d0e22c4554" /><Relationship Type="http://schemas.openxmlformats.org/officeDocument/2006/relationships/notesSlide" Target="/ppt/notesSlides/notesSlide11.xml" Id="R1902030bd93b44f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b646f6582849c3" /><Relationship Type="http://schemas.openxmlformats.org/officeDocument/2006/relationships/notesSlide" Target="/ppt/notesSlides/notesSlide12.xml" Id="R7891ca667886432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8c8e82c7fc4a47" /><Relationship Type="http://schemas.openxmlformats.org/officeDocument/2006/relationships/image" Target="/ppt/media/image7.png" Id="Rc0c4e88af3c2441e" /><Relationship Type="http://schemas.openxmlformats.org/officeDocument/2006/relationships/notesSlide" Target="/ppt/notesSlides/notesSlide13.xml" Id="R8bbfe0f02fbd4d5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a6b851cdab4563" /><Relationship Type="http://schemas.openxmlformats.org/officeDocument/2006/relationships/notesSlide" Target="/ppt/notesSlides/notesSlide14.xml" Id="R03d1abf39186466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15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0CABA3-B1BA-4C11-AF4B-5836E2BDC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7457"/>
          </a:solidFill>
          <a:ln xmlns:a="http://schemas.openxmlformats.org/drawingml/2006/main" w="0">
            <a:noFill/>
          </a:ln>
        </p:spPr>
      </p:sp>
      <p:sp>
        <p:nvSpPr>
          <p:cNvPr id="2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E524ACCC-FC6C-4A5F-9972-70419CFB6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3" name="01">
            <a:extLst xmlns:a="http://schemas.openxmlformats.org/drawingml/2006/main">
              <a:ext uri="{FF2B5EF4-FFF2-40B4-BE49-F238E27FC236}">
                <a16:creationId xmlns:a16="http://schemas.microsoft.com/office/drawing/2014/main" id="{2A713188-2F4B-473A-AB5C-7BC182D6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B2AGI">
            <a:extLst xmlns:a="http://schemas.openxmlformats.org/drawingml/2006/main">
              <a:ext uri="{FF2B5EF4-FFF2-40B4-BE49-F238E27FC236}">
                <a16:creationId xmlns:a16="http://schemas.microsoft.com/office/drawing/2014/main" id="{1120A3FA-957E-4FC2-9D29-6D7209C2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4350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B2AGI</a:t>
            </a:r>
          </a:p>
        </p:txBody>
      </p:sp>
      <p:sp>
        <p:nvSpPr>
          <p:cNvPr id="5" name="PHYSICAL AI&#10;RANKING 2027">
            <a:extLst xmlns:a="http://schemas.openxmlformats.org/drawingml/2006/main">
              <a:ext uri="{FF2B5EF4-FFF2-40B4-BE49-F238E27FC236}">
                <a16:creationId xmlns:a16="http://schemas.microsoft.com/office/drawing/2014/main" id="{5F695828-B19D-4910-A6D5-B2F689609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14450"/>
            <a:ext cx="10858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57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57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PHYSICAL AI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57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RANKING 2027</a:t>
            </a:r>
          </a:p>
        </p:txBody>
      </p:sp>
      <p:sp>
        <p:nvSpPr>
          <p:cNvPr id="6" name="The places, companies and people&#10;taking intelligence into physical wor">
            <a:extLst xmlns:a="http://schemas.openxmlformats.org/drawingml/2006/main">
              <a:ext uri="{FF2B5EF4-FFF2-40B4-BE49-F238E27FC236}">
                <a16:creationId xmlns:a16="http://schemas.microsoft.com/office/drawing/2014/main" id="{E59296A2-63A6-40CF-AB7C-04FB09FDE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86125"/>
            <a:ext cx="10477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The places, companies and people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taking intelligence into physical work.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48486C-6269-4362-91B3-E887286963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6aa9ddf43943f2"/>
          <a:srcRect xmlns:a="http://schemas.openxmlformats.org/drawingml/2006/main" l="0" t="73000" r="0" b="9500"/>
          <a:stretch xmlns:a="http://schemas.openxmlformats.org/drawingml/2006/main"/>
        </p:blipFill>
        <p:spPr>
          <a:xfrm xmlns:a="http://schemas.openxmlformats.org/drawingml/2006/main">
            <a:off x="0" y="4532313"/>
            <a:ext cx="12192000" cy="1422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518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What happens after&#10;the demonstration?">
            <a:extLst xmlns:a="http://schemas.openxmlformats.org/drawingml/2006/main">
              <a:ext uri="{FF2B5EF4-FFF2-40B4-BE49-F238E27FC236}">
                <a16:creationId xmlns:a16="http://schemas.microsoft.com/office/drawing/2014/main" id="{411ED886-5031-4E6A-A3F0-95F2CFA46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What happens after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the demonstration?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B46E67-457F-4430-8EE2-2B3F4260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08C942A5-9B79-4B61-B0A4-FECC14D8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02">
            <a:extLst xmlns:a="http://schemas.openxmlformats.org/drawingml/2006/main">
              <a:ext uri="{FF2B5EF4-FFF2-40B4-BE49-F238E27FC236}">
                <a16:creationId xmlns:a16="http://schemas.microsoft.com/office/drawing/2014/main" id="{D168FDEF-846D-4293-9193-BE374F0F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The task. The customer. The cost. The responsibility.">
            <a:extLst xmlns:a="http://schemas.openxmlformats.org/drawingml/2006/main">
              <a:ext uri="{FF2B5EF4-FFF2-40B4-BE49-F238E27FC236}">
                <a16:creationId xmlns:a16="http://schemas.microsoft.com/office/drawing/2014/main" id="{67493488-9F94-4AB3-8FA7-F4CCAC48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6695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The task. The customer. The cost. The responsibility.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85085-E0A0-44E3-ADA6-655053698E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fc9ea6297744d3"/>
          <a:srcRect xmlns:a="http://schemas.openxmlformats.org/drawingml/2006/main" l="2000" t="30000" r="2000" b="31000"/>
          <a:stretch xmlns:a="http://schemas.openxmlformats.org/drawingml/2006/main"/>
        </p:blipFill>
        <p:spPr>
          <a:xfrm xmlns:a="http://schemas.openxmlformats.org/drawingml/2006/main">
            <a:off x="1031631" y="3009900"/>
            <a:ext cx="10128738" cy="2743200"/>
          </a:xfrm>
          <a:prstGeom xmlns:a="http://schemas.openxmlformats.org/drawingml/2006/main" prst="rect">
            <a:avLst/>
          </a:prstGeom>
        </p:spPr>
      </p:pic>
      <p:sp>
        <p:nvSpPr>
          <p:cNvPr id="7" name="Chapter 02 · Concept artwork">
            <a:extLst xmlns:a="http://schemas.openxmlformats.org/drawingml/2006/main">
              <a:ext uri="{FF2B5EF4-FFF2-40B4-BE49-F238E27FC236}">
                <a16:creationId xmlns:a16="http://schemas.microsoft.com/office/drawing/2014/main" id="{B30BD844-72F7-48B5-8C9E-A64C923BD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245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12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Chapter 02 · Concept artwork</a:t>
            </a:r>
          </a:p>
        </p:txBody>
      </p:sp>
    </p:spTree>
    <p:extLst>
      <p:ext uri="{BB962C8B-B14F-4D97-AF65-F5344CB8AC3E}">
        <p14:creationId xmlns:p14="http://schemas.microsoft.com/office/powerpoint/2010/main" val="21186473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230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390 entries. Seven lists.">
            <a:extLst xmlns:a="http://schemas.openxmlformats.org/drawingml/2006/main">
              <a:ext uri="{FF2B5EF4-FFF2-40B4-BE49-F238E27FC236}">
                <a16:creationId xmlns:a16="http://schemas.microsoft.com/office/drawing/2014/main" id="{9494988D-0E19-488F-A188-E41F166E7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390 entries. Seven lists.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003533-952D-4350-AF7E-19AC77181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7457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2728F6ED-40CF-4A4A-AC00-1FCBA6C5A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03">
            <a:extLst xmlns:a="http://schemas.openxmlformats.org/drawingml/2006/main">
              <a:ext uri="{FF2B5EF4-FFF2-40B4-BE49-F238E27FC236}">
                <a16:creationId xmlns:a16="http://schemas.microsoft.com/office/drawing/2014/main" id="{6ADBF62C-FB45-4BAA-AFFB-BB2281EB5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20">
            <a:extLst xmlns:a="http://schemas.openxmlformats.org/drawingml/2006/main">
              <a:ext uri="{FF2B5EF4-FFF2-40B4-BE49-F238E27FC236}">
                <a16:creationId xmlns:a16="http://schemas.microsoft.com/office/drawing/2014/main" id="{3D20CFC7-44D4-47A1-BD31-A96A79E9B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1257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42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6" name="Countries &amp; Economies">
            <a:extLst xmlns:a="http://schemas.openxmlformats.org/drawingml/2006/main">
              <a:ext uri="{FF2B5EF4-FFF2-40B4-BE49-F238E27FC236}">
                <a16:creationId xmlns:a16="http://schemas.microsoft.com/office/drawing/2014/main" id="{1C9C8F4B-8B33-41D2-BE81-2690936F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1952625"/>
            <a:ext cx="3971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Countries &amp; Economies</a:t>
            </a:r>
          </a:p>
        </p:txBody>
      </p:sp>
      <p:sp>
        <p:nvSpPr>
          <p:cNvPr id="7" name="20">
            <a:extLst xmlns:a="http://schemas.openxmlformats.org/drawingml/2006/main">
              <a:ext uri="{FF2B5EF4-FFF2-40B4-BE49-F238E27FC236}">
                <a16:creationId xmlns:a16="http://schemas.microsoft.com/office/drawing/2014/main" id="{69A8B17D-7062-439F-ADBB-9291F05B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33675"/>
            <a:ext cx="1257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42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8" name="Cities &amp; Industrial Clusters">
            <a:extLst xmlns:a="http://schemas.openxmlformats.org/drawingml/2006/main">
              <a:ext uri="{FF2B5EF4-FFF2-40B4-BE49-F238E27FC236}">
                <a16:creationId xmlns:a16="http://schemas.microsoft.com/office/drawing/2014/main" id="{EAF36FCB-8803-4AFA-95C6-42916E62F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2876550"/>
            <a:ext cx="3971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Cities &amp; Industrial Clusters</a:t>
            </a:r>
          </a:p>
        </p:txBody>
      </p:sp>
      <p:sp>
        <p:nvSpPr>
          <p:cNvPr id="9" name="100">
            <a:extLst xmlns:a="http://schemas.openxmlformats.org/drawingml/2006/main">
              <a:ext uri="{FF2B5EF4-FFF2-40B4-BE49-F238E27FC236}">
                <a16:creationId xmlns:a16="http://schemas.microsoft.com/office/drawing/2014/main" id="{0AAAC2B0-7FAB-4F75-AF83-A1B476AFB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57600"/>
            <a:ext cx="1257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42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100</a:t>
            </a:r>
          </a:p>
        </p:txBody>
      </p:sp>
      <p:sp>
        <p:nvSpPr>
          <p:cNvPr id="10" name="Current companies">
            <a:extLst xmlns:a="http://schemas.openxmlformats.org/drawingml/2006/main">
              <a:ext uri="{FF2B5EF4-FFF2-40B4-BE49-F238E27FC236}">
                <a16:creationId xmlns:a16="http://schemas.microsoft.com/office/drawing/2014/main" id="{86826019-A597-406C-B314-022513AA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3800475"/>
            <a:ext cx="3971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Current companies</a:t>
            </a:r>
          </a:p>
        </p:txBody>
      </p:sp>
      <p:sp>
        <p:nvSpPr>
          <p:cNvPr id="11" name="100">
            <a:extLst xmlns:a="http://schemas.openxmlformats.org/drawingml/2006/main">
              <a:ext uri="{FF2B5EF4-FFF2-40B4-BE49-F238E27FC236}">
                <a16:creationId xmlns:a16="http://schemas.microsoft.com/office/drawing/2014/main" id="{EDC84D94-8707-4AE3-AA2E-C86BAB17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81525"/>
            <a:ext cx="1257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42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100</a:t>
            </a:r>
          </a:p>
        </p:txBody>
      </p:sp>
      <p:sp>
        <p:nvSpPr>
          <p:cNvPr id="12" name="Next companies">
            <a:extLst xmlns:a="http://schemas.openxmlformats.org/drawingml/2006/main">
              <a:ext uri="{FF2B5EF4-FFF2-40B4-BE49-F238E27FC236}">
                <a16:creationId xmlns:a16="http://schemas.microsoft.com/office/drawing/2014/main" id="{3E926BEE-42FF-4A1A-8088-1165EBDCB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4724400"/>
            <a:ext cx="3971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Next companies</a:t>
            </a:r>
          </a:p>
        </p:txBody>
      </p:sp>
      <p:sp>
        <p:nvSpPr>
          <p:cNvPr id="13" name="50">
            <a:extLst xmlns:a="http://schemas.openxmlformats.org/drawingml/2006/main">
              <a:ext uri="{FF2B5EF4-FFF2-40B4-BE49-F238E27FC236}">
                <a16:creationId xmlns:a16="http://schemas.microsoft.com/office/drawing/2014/main" id="{425AABBE-8CAF-4EF5-8410-167558A5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09750"/>
            <a:ext cx="1257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42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50</a:t>
            </a:r>
          </a:p>
        </p:txBody>
      </p:sp>
      <p:sp>
        <p:nvSpPr>
          <p:cNvPr id="14" name="Influence 50">
            <a:extLst xmlns:a="http://schemas.openxmlformats.org/drawingml/2006/main">
              <a:ext uri="{FF2B5EF4-FFF2-40B4-BE49-F238E27FC236}">
                <a16:creationId xmlns:a16="http://schemas.microsoft.com/office/drawing/2014/main" id="{A0EA5C1D-F8EA-484B-8958-4BB800871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1952625"/>
            <a:ext cx="3971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Influence 50</a:t>
            </a:r>
          </a:p>
        </p:txBody>
      </p:sp>
      <p:sp>
        <p:nvSpPr>
          <p:cNvPr id="15" name="50">
            <a:extLst xmlns:a="http://schemas.openxmlformats.org/drawingml/2006/main">
              <a:ext uri="{FF2B5EF4-FFF2-40B4-BE49-F238E27FC236}">
                <a16:creationId xmlns:a16="http://schemas.microsoft.com/office/drawing/2014/main" id="{C8335932-6C75-4CED-A57E-72B3449E8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33675"/>
            <a:ext cx="1257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42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50</a:t>
            </a:r>
          </a:p>
        </p:txBody>
      </p:sp>
      <p:sp>
        <p:nvSpPr>
          <p:cNvPr id="16" name="Ecosystem Builders">
            <a:extLst xmlns:a="http://schemas.openxmlformats.org/drawingml/2006/main">
              <a:ext uri="{FF2B5EF4-FFF2-40B4-BE49-F238E27FC236}">
                <a16:creationId xmlns:a16="http://schemas.microsoft.com/office/drawing/2014/main" id="{0FB5B67C-E9BB-46BA-866F-8748D8A9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2876550"/>
            <a:ext cx="3971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Ecosystem Builders</a:t>
            </a:r>
          </a:p>
        </p:txBody>
      </p:sp>
      <p:sp>
        <p:nvSpPr>
          <p:cNvPr id="17" name="50">
            <a:extLst xmlns:a="http://schemas.openxmlformats.org/drawingml/2006/main">
              <a:ext uri="{FF2B5EF4-FFF2-40B4-BE49-F238E27FC236}">
                <a16:creationId xmlns:a16="http://schemas.microsoft.com/office/drawing/2014/main" id="{14F113D8-BFF1-4A06-A4C4-B8C84AFB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57600"/>
            <a:ext cx="1257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42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50</a:t>
            </a:r>
          </a:p>
        </p:txBody>
      </p:sp>
      <p:sp>
        <p:nvSpPr>
          <p:cNvPr id="18" name="Institutions">
            <a:extLst xmlns:a="http://schemas.openxmlformats.org/drawingml/2006/main">
              <a:ext uri="{FF2B5EF4-FFF2-40B4-BE49-F238E27FC236}">
                <a16:creationId xmlns:a16="http://schemas.microsoft.com/office/drawing/2014/main" id="{D1D9E3C8-F97A-475E-A100-3CF5E3350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3800475"/>
            <a:ext cx="3971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Institutions</a:t>
            </a:r>
          </a:p>
        </p:txBody>
      </p:sp>
      <p:sp>
        <p:nvSpPr>
          <p:cNvPr id="19" name="Numerical ranks apply only to countries and clusters.">
            <a:extLst xmlns:a="http://schemas.openxmlformats.org/drawingml/2006/main">
              <a:ext uri="{FF2B5EF4-FFF2-40B4-BE49-F238E27FC236}">
                <a16:creationId xmlns:a16="http://schemas.microsoft.com/office/drawing/2014/main" id="{B1355379-7352-41D2-BC5D-261AB1756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876800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Numerical ranks apply only to countries and clusters.</a:t>
            </a:r>
          </a:p>
        </p:txBody>
      </p:sp>
    </p:spTree>
    <p:extLst>
      <p:ext uri="{BB962C8B-B14F-4D97-AF65-F5344CB8AC3E}">
        <p14:creationId xmlns:p14="http://schemas.microsoft.com/office/powerpoint/2010/main" val="3146464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Five analytical lenses">
            <a:extLst xmlns:a="http://schemas.openxmlformats.org/drawingml/2006/main">
              <a:ext uri="{FF2B5EF4-FFF2-40B4-BE49-F238E27FC236}">
                <a16:creationId xmlns:a16="http://schemas.microsoft.com/office/drawing/2014/main" id="{824C846F-3170-47C0-9821-4E682DDA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Five analytical lenses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348183-B315-4716-B353-57462D6D7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6F512645-99C0-4A98-B395-EBE114CAF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04">
            <a:extLst xmlns:a="http://schemas.openxmlformats.org/drawingml/2006/main">
              <a:ext uri="{FF2B5EF4-FFF2-40B4-BE49-F238E27FC236}">
                <a16:creationId xmlns:a16="http://schemas.microsoft.com/office/drawing/2014/main" id="{07E2215C-C11A-45E1-9187-901964960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Intelligence">
            <a:extLst xmlns:a="http://schemas.openxmlformats.org/drawingml/2006/main">
              <a:ext uri="{FF2B5EF4-FFF2-40B4-BE49-F238E27FC236}">
                <a16:creationId xmlns:a16="http://schemas.microsoft.com/office/drawing/2014/main" id="{7DDE27C2-9355-456C-B612-44FD2083A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71725"/>
            <a:ext cx="2076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Intelligence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EFCA9C-9889-4208-980E-E0912C69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1857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A385"/>
          </a:solidFill>
          <a:ln xmlns:a="http://schemas.openxmlformats.org/drawingml/2006/main" w="0">
            <a:noFill/>
          </a:ln>
        </p:spPr>
      </p:sp>
      <p:sp>
        <p:nvSpPr>
          <p:cNvPr id="7" name="Capability">
            <a:extLst xmlns:a="http://schemas.openxmlformats.org/drawingml/2006/main">
              <a:ext uri="{FF2B5EF4-FFF2-40B4-BE49-F238E27FC236}">
                <a16:creationId xmlns:a16="http://schemas.microsoft.com/office/drawing/2014/main" id="{F9987240-E8D0-4BB6-9F4E-0091501BC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19475"/>
            <a:ext cx="185737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Capability</a:t>
            </a:r>
          </a:p>
        </p:txBody>
      </p:sp>
      <p:sp>
        <p:nvSpPr>
          <p:cNvPr id="8" name="Physical">
            <a:extLst xmlns:a="http://schemas.openxmlformats.org/drawingml/2006/main">
              <a:ext uri="{FF2B5EF4-FFF2-40B4-BE49-F238E27FC236}">
                <a16:creationId xmlns:a16="http://schemas.microsoft.com/office/drawing/2014/main" id="{D040C260-E007-4C32-802D-C9EDB789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371725"/>
            <a:ext cx="2076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Physical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7A7E71-17BD-423A-994E-004C4F5AA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162300"/>
            <a:ext cx="1857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A385"/>
          </a:solidFill>
          <a:ln xmlns:a="http://schemas.openxmlformats.org/drawingml/2006/main" w="0">
            <a:noFill/>
          </a:ln>
        </p:spPr>
      </p:sp>
      <p:sp>
        <p:nvSpPr>
          <p:cNvPr id="10" name="Useful work">
            <a:extLst xmlns:a="http://schemas.openxmlformats.org/drawingml/2006/main">
              <a:ext uri="{FF2B5EF4-FFF2-40B4-BE49-F238E27FC236}">
                <a16:creationId xmlns:a16="http://schemas.microsoft.com/office/drawing/2014/main" id="{11159AC5-680C-4A32-920F-74231EDD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419475"/>
            <a:ext cx="185737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Useful work</a:t>
            </a:r>
          </a:p>
        </p:txBody>
      </p:sp>
      <p:sp>
        <p:nvSpPr>
          <p:cNvPr id="11" name="Capital">
            <a:extLst xmlns:a="http://schemas.openxmlformats.org/drawingml/2006/main">
              <a:ext uri="{FF2B5EF4-FFF2-40B4-BE49-F238E27FC236}">
                <a16:creationId xmlns:a16="http://schemas.microsoft.com/office/drawing/2014/main" id="{CB4A6228-9C77-4D12-ABF3-E7523A01C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371725"/>
            <a:ext cx="2076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Capital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B9356F-CF0C-4D64-99D9-A083CED62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162300"/>
            <a:ext cx="1857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A385"/>
          </a:solidFill>
          <a:ln xmlns:a="http://schemas.openxmlformats.org/drawingml/2006/main" w="0">
            <a:noFill/>
          </a:ln>
        </p:spPr>
      </p:sp>
      <p:sp>
        <p:nvSpPr>
          <p:cNvPr id="13" name="Financing">
            <a:extLst xmlns:a="http://schemas.openxmlformats.org/drawingml/2006/main">
              <a:ext uri="{FF2B5EF4-FFF2-40B4-BE49-F238E27FC236}">
                <a16:creationId xmlns:a16="http://schemas.microsoft.com/office/drawing/2014/main" id="{06EB2F17-2049-4855-9FCD-56D1FBF47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419475"/>
            <a:ext cx="185737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Financing</a:t>
            </a:r>
          </a:p>
        </p:txBody>
      </p:sp>
      <p:sp>
        <p:nvSpPr>
          <p:cNvPr id="14" name="Trust">
            <a:extLst xmlns:a="http://schemas.openxmlformats.org/drawingml/2006/main">
              <a:ext uri="{FF2B5EF4-FFF2-40B4-BE49-F238E27FC236}">
                <a16:creationId xmlns:a16="http://schemas.microsoft.com/office/drawing/2014/main" id="{A9B10A1E-29B5-4168-A968-A81BC94B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371725"/>
            <a:ext cx="2076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Trust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A4EDFF-3D56-4750-9426-80918ADB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162300"/>
            <a:ext cx="1857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A385"/>
          </a:solidFill>
          <a:ln xmlns:a="http://schemas.openxmlformats.org/drawingml/2006/main" w="0">
            <a:noFill/>
          </a:ln>
        </p:spPr>
      </p:sp>
      <p:sp>
        <p:nvSpPr>
          <p:cNvPr id="16" name="Operating&#10;responsibility">
            <a:extLst xmlns:a="http://schemas.openxmlformats.org/drawingml/2006/main">
              <a:ext uri="{FF2B5EF4-FFF2-40B4-BE49-F238E27FC236}">
                <a16:creationId xmlns:a16="http://schemas.microsoft.com/office/drawing/2014/main" id="{30B1395E-FF91-4439-AE85-589F2D258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419475"/>
            <a:ext cx="185737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Operating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responsibility</a:t>
            </a:r>
          </a:p>
        </p:txBody>
      </p:sp>
      <p:sp>
        <p:nvSpPr>
          <p:cNvPr id="17" name="Beyond">
            <a:extLst xmlns:a="http://schemas.openxmlformats.org/drawingml/2006/main">
              <a:ext uri="{FF2B5EF4-FFF2-40B4-BE49-F238E27FC236}">
                <a16:creationId xmlns:a16="http://schemas.microsoft.com/office/drawing/2014/main" id="{8CF97A14-7A12-41F2-AF2B-79BB4CC24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371725"/>
            <a:ext cx="20764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Beyond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676110-95AC-424D-ADD9-830CC013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162300"/>
            <a:ext cx="1857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A385"/>
          </a:solidFill>
          <a:ln xmlns:a="http://schemas.openxmlformats.org/drawingml/2006/main" w="0">
            <a:noFill/>
          </a:ln>
        </p:spPr>
      </p:sp>
      <p:sp>
        <p:nvSpPr>
          <p:cNvPr id="19" name="Future capacity">
            <a:extLst xmlns:a="http://schemas.openxmlformats.org/drawingml/2006/main">
              <a:ext uri="{FF2B5EF4-FFF2-40B4-BE49-F238E27FC236}">
                <a16:creationId xmlns:a16="http://schemas.microsoft.com/office/drawing/2014/main" id="{F6E8E7EF-404A-43F9-BFED-B714EEB7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419475"/>
            <a:ext cx="185737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Future capacity</a:t>
            </a:r>
          </a:p>
        </p:txBody>
      </p:sp>
      <p:sp>
        <p:nvSpPr>
          <p:cNvPr id="20" name="Intelligence and Beyond lead the geographic assessment.">
            <a:extLst xmlns:a="http://schemas.openxmlformats.org/drawingml/2006/main">
              <a:ext uri="{FF2B5EF4-FFF2-40B4-BE49-F238E27FC236}">
                <a16:creationId xmlns:a16="http://schemas.microsoft.com/office/drawing/2014/main" id="{AC5C7454-3473-415A-9ED9-FEA7039EE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14900"/>
            <a:ext cx="1057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Intelligence and Beyond lead the geographic assessment.</a:t>
            </a:r>
          </a:p>
        </p:txBody>
      </p:sp>
      <p:sp>
        <p:nvSpPr>
          <p:cNvPr id="21" name="Qualitative comparative assessment">
            <a:extLst xmlns:a="http://schemas.openxmlformats.org/drawingml/2006/main">
              <a:ext uri="{FF2B5EF4-FFF2-40B4-BE49-F238E27FC236}">
                <a16:creationId xmlns:a16="http://schemas.microsoft.com/office/drawing/2014/main" id="{E0A08C01-D91D-4BB5-9BF5-56B0910B3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0545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Qualitative comparative assessment</a:t>
            </a:r>
          </a:p>
        </p:txBody>
      </p:sp>
    </p:spTree>
    <p:extLst>
      <p:ext uri="{BB962C8B-B14F-4D97-AF65-F5344CB8AC3E}">
        <p14:creationId xmlns:p14="http://schemas.microsoft.com/office/powerpoint/2010/main" val="21209984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315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Countries &amp; Economies">
            <a:extLst xmlns:a="http://schemas.openxmlformats.org/drawingml/2006/main">
              <a:ext uri="{FF2B5EF4-FFF2-40B4-BE49-F238E27FC236}">
                <a16:creationId xmlns:a16="http://schemas.microsoft.com/office/drawing/2014/main" id="{75E5270D-80EA-4821-A84D-DFCFB2B1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Countries &amp; Economies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E0773A-54E8-46D5-B477-F3AC81DE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7457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9094BD6D-3087-4A1C-8164-02E1B8AE4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05">
            <a:extLst xmlns:a="http://schemas.openxmlformats.org/drawingml/2006/main">
              <a:ext uri="{FF2B5EF4-FFF2-40B4-BE49-F238E27FC236}">
                <a16:creationId xmlns:a16="http://schemas.microsoft.com/office/drawing/2014/main" id="{622FA856-2FDE-4F60-93A0-5DFAAFEA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346EFC7B-313B-4006-8401-F3FC72087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57350"/>
            <a:ext cx="1066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6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United States">
            <a:extLst xmlns:a="http://schemas.openxmlformats.org/drawingml/2006/main">
              <a:ext uri="{FF2B5EF4-FFF2-40B4-BE49-F238E27FC236}">
                <a16:creationId xmlns:a16="http://schemas.microsoft.com/office/drawing/2014/main" id="{830D30CC-1DC0-4B0E-9BE0-C29A25D51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724025"/>
            <a:ext cx="790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United States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A1AE0F-5D09-4A55-B3F2-40170521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6049"/>
          </a:solidFill>
          <a:ln xmlns:a="http://schemas.openxmlformats.org/drawingml/2006/main" w="0">
            <a:noFill/>
          </a:ln>
        </p:spPr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167556F7-51B3-4158-B452-7A3B79FB7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1066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6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China">
            <a:extLst xmlns:a="http://schemas.openxmlformats.org/drawingml/2006/main">
              <a:ext uri="{FF2B5EF4-FFF2-40B4-BE49-F238E27FC236}">
                <a16:creationId xmlns:a16="http://schemas.microsoft.com/office/drawing/2014/main" id="{3B2A4414-5257-40B4-9ACD-1E64D489C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2524125"/>
            <a:ext cx="790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China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45FA81-E391-40DD-8B19-B19ACDBE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325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6049"/>
          </a:solidFill>
          <a:ln xmlns:a="http://schemas.openxmlformats.org/drawingml/2006/main" w="0">
            <a:noFill/>
          </a:ln>
        </p:spPr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D300475A-81DF-46FB-A528-F2E54A2CB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57550"/>
            <a:ext cx="1066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6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South Korea">
            <a:extLst xmlns:a="http://schemas.openxmlformats.org/drawingml/2006/main">
              <a:ext uri="{FF2B5EF4-FFF2-40B4-BE49-F238E27FC236}">
                <a16:creationId xmlns:a16="http://schemas.microsoft.com/office/drawing/2014/main" id="{1E52C9E5-CDC1-411D-B906-89CF81D4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3324225"/>
            <a:ext cx="790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South Korea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9325A3-7785-41FE-B649-F7A0379B0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4335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6049"/>
          </a:solidFill>
          <a:ln xmlns:a="http://schemas.openxmlformats.org/drawingml/2006/main" w="0">
            <a:noFill/>
          </a:ln>
        </p:spPr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EE74C80F-E649-4E9D-A4B5-8CC06131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57650"/>
            <a:ext cx="1066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6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5" name="Japan">
            <a:extLst xmlns:a="http://schemas.openxmlformats.org/drawingml/2006/main">
              <a:ext uri="{FF2B5EF4-FFF2-40B4-BE49-F238E27FC236}">
                <a16:creationId xmlns:a16="http://schemas.microsoft.com/office/drawing/2014/main" id="{8524894A-0C9F-4D25-826A-1D4DF8A2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4124325"/>
            <a:ext cx="790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Japan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7DF930-7BDC-4014-97B4-4EDAD53AC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4345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6049"/>
          </a:solidFill>
          <a:ln xmlns:a="http://schemas.openxmlformats.org/drawingml/2006/main" w="0">
            <a:noFill/>
          </a:ln>
        </p:spPr>
      </p:sp>
      <p:sp>
        <p:nvSpPr>
          <p:cNvPr id="17" name="05">
            <a:extLst xmlns:a="http://schemas.openxmlformats.org/drawingml/2006/main">
              <a:ext uri="{FF2B5EF4-FFF2-40B4-BE49-F238E27FC236}">
                <a16:creationId xmlns:a16="http://schemas.microsoft.com/office/drawing/2014/main" id="{27035894-8872-4758-8ED5-CAF2BCDB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57750"/>
            <a:ext cx="1066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6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18" name="Germany">
            <a:extLst xmlns:a="http://schemas.openxmlformats.org/drawingml/2006/main">
              <a:ext uri="{FF2B5EF4-FFF2-40B4-BE49-F238E27FC236}">
                <a16:creationId xmlns:a16="http://schemas.microsoft.com/office/drawing/2014/main" id="{37F72920-4CCC-4D83-B3EC-7C07AA3E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4924425"/>
            <a:ext cx="790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Germany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7CC728-CC16-4529-AD39-66CDBA429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4355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6049"/>
          </a:solidFill>
          <a:ln xmlns:a="http://schemas.openxmlformats.org/drawingml/2006/main" w="0">
            <a:noFill/>
          </a:ln>
        </p:spPr>
      </p:sp>
      <p:sp>
        <p:nvSpPr>
          <p:cNvPr id="20" name="Leading five of 20 · B2AGI qualitative assessment · October 2026">
            <a:extLst xmlns:a="http://schemas.openxmlformats.org/drawingml/2006/main">
              <a:ext uri="{FF2B5EF4-FFF2-40B4-BE49-F238E27FC236}">
                <a16:creationId xmlns:a16="http://schemas.microsoft.com/office/drawing/2014/main" id="{8BF4501E-8228-4286-8995-3F21E418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9775"/>
            <a:ext cx="1085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275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Leading five of 20 · B2AGI qualitative assessment · October 2026</a:t>
            </a:r>
          </a:p>
        </p:txBody>
      </p:sp>
    </p:spTree>
    <p:extLst>
      <p:ext uri="{BB962C8B-B14F-4D97-AF65-F5344CB8AC3E}">
        <p14:creationId xmlns:p14="http://schemas.microsoft.com/office/powerpoint/2010/main" val="14255087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Cities &amp; Industrial Clusters">
            <a:extLst xmlns:a="http://schemas.openxmlformats.org/drawingml/2006/main">
              <a:ext uri="{FF2B5EF4-FFF2-40B4-BE49-F238E27FC236}">
                <a16:creationId xmlns:a16="http://schemas.microsoft.com/office/drawing/2014/main" id="{0630163C-562A-4086-8D8F-90BE627A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Cities &amp; Industrial Clusters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CC3949-DE38-4DE4-8ED9-2CE0BE5EF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768176DC-7A54-44E7-8BFE-C3512601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06">
            <a:extLst xmlns:a="http://schemas.openxmlformats.org/drawingml/2006/main">
              <a:ext uri="{FF2B5EF4-FFF2-40B4-BE49-F238E27FC236}">
                <a16:creationId xmlns:a16="http://schemas.microsoft.com/office/drawing/2014/main" id="{110FB4BF-FF16-4C75-AA33-BED325618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24BBDFC1-EB0E-4BC8-81F1-24705BDF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57350"/>
            <a:ext cx="100012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506257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6" name="Pearl River Delta Core — Shenzhen–Dongguan">
            <a:extLst xmlns:a="http://schemas.openxmlformats.org/drawingml/2006/main">
              <a:ext uri="{FF2B5EF4-FFF2-40B4-BE49-F238E27FC236}">
                <a16:creationId xmlns:a16="http://schemas.microsoft.com/office/drawing/2014/main" id="{C8A75FB9-EEF3-4A38-9AD2-E5B8AD32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685925"/>
            <a:ext cx="95440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Pearl River Delta Core — Shenzhen–Dongguan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1A97EF-999F-4550-98FF-C490D4DA3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2887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00871F1C-CAF0-40F6-9375-FC3E40FC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95550"/>
            <a:ext cx="100012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506257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San Francisco Bay Area">
            <a:extLst xmlns:a="http://schemas.openxmlformats.org/drawingml/2006/main">
              <a:ext uri="{FF2B5EF4-FFF2-40B4-BE49-F238E27FC236}">
                <a16:creationId xmlns:a16="http://schemas.microsoft.com/office/drawing/2014/main" id="{F3355CAE-45D5-4ADD-80E5-90F7B88D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2524125"/>
            <a:ext cx="95440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San Francisco Bay Area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D9F1B0-DB4D-41EC-828D-56A8A466F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6707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55A62D46-0A92-45BA-9B2F-21599E9CA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100012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506257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Yangtze River Delta Core — Shanghai–Hangzhou–Suzhou">
            <a:extLst xmlns:a="http://schemas.openxmlformats.org/drawingml/2006/main">
              <a:ext uri="{FF2B5EF4-FFF2-40B4-BE49-F238E27FC236}">
                <a16:creationId xmlns:a16="http://schemas.microsoft.com/office/drawing/2014/main" id="{675BC43E-3666-46F5-8DDC-85F2C111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3362325"/>
            <a:ext cx="95440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Yangtze River Delta Core — Shanghai–Hangzhou–Suzhou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6A2FAA-C2F1-40D3-993B-0E0CA7C2C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0527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BB6AD816-409F-458B-ADF8-1138FFBBC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71950"/>
            <a:ext cx="100012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506257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5" name="Beijing Region">
            <a:extLst xmlns:a="http://schemas.openxmlformats.org/drawingml/2006/main">
              <a:ext uri="{FF2B5EF4-FFF2-40B4-BE49-F238E27FC236}">
                <a16:creationId xmlns:a16="http://schemas.microsoft.com/office/drawing/2014/main" id="{83F17D7E-81D4-47E3-8B8C-B1D8D5667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4200525"/>
            <a:ext cx="95440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Beijing Region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01A5ED-7BDA-4B6E-88F9-9FFB7148C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4347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17" name="05">
            <a:extLst xmlns:a="http://schemas.openxmlformats.org/drawingml/2006/main">
              <a:ext uri="{FF2B5EF4-FFF2-40B4-BE49-F238E27FC236}">
                <a16:creationId xmlns:a16="http://schemas.microsoft.com/office/drawing/2014/main" id="{954287B9-F64B-4939-89AD-BD63EBB66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10150"/>
            <a:ext cx="1000125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506257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18" name="Seoul Capital Area">
            <a:extLst xmlns:a="http://schemas.openxmlformats.org/drawingml/2006/main">
              <a:ext uri="{FF2B5EF4-FFF2-40B4-BE49-F238E27FC236}">
                <a16:creationId xmlns:a16="http://schemas.microsoft.com/office/drawing/2014/main" id="{AF4621DF-449C-4E50-A54F-01D2F11C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038725"/>
            <a:ext cx="95440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Seoul Capital Area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2D17B1-DEE8-449E-9E88-337CB0B44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81675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20" name="Leading five of 20 · Analytical regions have different boundaries.">
            <a:extLst xmlns:a="http://schemas.openxmlformats.org/drawingml/2006/main">
              <a:ext uri="{FF2B5EF4-FFF2-40B4-BE49-F238E27FC236}">
                <a16:creationId xmlns:a16="http://schemas.microsoft.com/office/drawing/2014/main" id="{4A74686D-44AC-4D10-93FF-82E394D1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43600"/>
            <a:ext cx="10858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20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Leading five of 20 · Analytical regions have different boundaries.</a:t>
            </a:r>
          </a:p>
        </p:txBody>
      </p:sp>
    </p:spTree>
    <p:extLst>
      <p:ext uri="{BB962C8B-B14F-4D97-AF65-F5344CB8AC3E}">
        <p14:creationId xmlns:p14="http://schemas.microsoft.com/office/powerpoint/2010/main" val="13960662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200 companies. Two selections.">
            <a:extLst xmlns:a="http://schemas.openxmlformats.org/drawingml/2006/main">
              <a:ext uri="{FF2B5EF4-FFF2-40B4-BE49-F238E27FC236}">
                <a16:creationId xmlns:a16="http://schemas.microsoft.com/office/drawing/2014/main" id="{3EDDBBBA-0E0E-44A5-9177-CC8FBD46A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200 companies. Two selections.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BFFA49-2E2F-4FFC-BCE0-55773CD94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07BC8808-9938-4D7A-A223-AE9907C51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07">
            <a:extLst xmlns:a="http://schemas.openxmlformats.org/drawingml/2006/main">
              <a:ext uri="{FF2B5EF4-FFF2-40B4-BE49-F238E27FC236}">
                <a16:creationId xmlns:a16="http://schemas.microsoft.com/office/drawing/2014/main" id="{55E82544-185B-4A7C-A0E0-9DB49FB42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Read the product, task, operating stage and contribution.">
            <a:extLst xmlns:a="http://schemas.openxmlformats.org/drawingml/2006/main">
              <a:ext uri="{FF2B5EF4-FFF2-40B4-BE49-F238E27FC236}">
                <a16:creationId xmlns:a16="http://schemas.microsoft.com/office/drawing/2014/main" id="{1A2F2480-A8E1-4083-ACD9-A86649ED3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0495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0">
                <a:solidFill>
                  <a:srgbClr val="27322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0">
                <a:solidFill>
                  <a:srgbClr val="27322C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7322C"/>
                </a:solidFill>
                <a:latin typeface="Arial"/>
                <a:ea typeface="Arial"/>
                <a:cs typeface="Arial"/>
              </a:rPr>
              <a:t>Read the product, task, operating stage and contribution.</a:t>
            </a:r>
          </a:p>
        </p:txBody>
      </p:sp>
      <p:sp>
        <p:nvSpPr>
          <p:cNvPr id="6" name="Current 100">
            <a:extLst xmlns:a="http://schemas.openxmlformats.org/drawingml/2006/main">
              <a:ext uri="{FF2B5EF4-FFF2-40B4-BE49-F238E27FC236}">
                <a16:creationId xmlns:a16="http://schemas.microsoft.com/office/drawing/2014/main" id="{5ED48A61-F2C0-4A8F-8EEF-A08B7B4A1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982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Current 100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F51D3A-B6E8-4062-9E5B-0C3F983F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16002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3EC"/>
          </a:solidFill>
          <a:ln xmlns:a="http://schemas.openxmlformats.org/drawingml/2006/main" w="0">
            <a:noFill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650337-A1FF-4E67-88F3-BCEF967435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01e8f734f346de">
            <a:extLst>
              <a:ext uri="{96DAC541-7B7A-43D3-8B79-37D633B846F1}">
                <asvg:svgBlip xmlns:asvg="http://schemas.microsoft.com/office/drawing/2016/SVG/main" r:embed="R87dc2a9a95f144a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42950" y="3522896"/>
            <a:ext cx="1447800" cy="278934"/>
          </a:xfrm>
          <a:prstGeom xmlns:a="http://schemas.openxmlformats.org/drawingml/2006/main" prst="rect">
            <a:avLst/>
          </a:prstGeom>
        </p:spPr>
      </p:pic>
      <p:sp>
        <p:nvSpPr>
          <p:cNvPr id="9" name="NVIDIA">
            <a:extLst xmlns:a="http://schemas.openxmlformats.org/drawingml/2006/main">
              <a:ext uri="{FF2B5EF4-FFF2-40B4-BE49-F238E27FC236}">
                <a16:creationId xmlns:a16="http://schemas.microsoft.com/office/drawing/2014/main" id="{10329897-141A-457C-9B14-FA0FBF7D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16002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16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NVIDIA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6CF2A3-3747-43F2-AB9B-6C4A72191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162300"/>
            <a:ext cx="16002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3EC"/>
          </a:solidFill>
          <a:ln xmlns:a="http://schemas.openxmlformats.org/drawingml/2006/main" w="0">
            <a:noFill/>
          </a:ln>
        </p:spPr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B8D2D7-C941-489D-B685-C8C70D5C7C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1271617888498b">
            <a:extLst>
              <a:ext uri="{96DAC541-7B7A-43D3-8B79-37D633B846F1}">
                <asvg:svgBlip xmlns:asvg="http://schemas.microsoft.com/office/drawing/2016/SVG/main" r:embed="R3bd46b79806f422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2495550" y="3494793"/>
            <a:ext cx="1447800" cy="335139"/>
          </a:xfrm>
          <a:prstGeom xmlns:a="http://schemas.openxmlformats.org/drawingml/2006/main" prst="rect">
            <a:avLst/>
          </a:prstGeom>
        </p:spPr>
      </p:pic>
      <p:sp>
        <p:nvSpPr>
          <p:cNvPr id="12" name="Boston Dynamics">
            <a:extLst xmlns:a="http://schemas.openxmlformats.org/drawingml/2006/main">
              <a:ext uri="{FF2B5EF4-FFF2-40B4-BE49-F238E27FC236}">
                <a16:creationId xmlns:a16="http://schemas.microsoft.com/office/drawing/2014/main" id="{DF1B3CF3-C9A4-4711-88A3-A277B013B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4429125"/>
            <a:ext cx="16002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16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Boston Dynamics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EB3CF8-8BE6-4F5E-9420-7EFAEC47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3162300"/>
            <a:ext cx="16002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3EC"/>
          </a:solidFill>
          <a:ln xmlns:a="http://schemas.openxmlformats.org/drawingml/2006/main" w="0">
            <a:noFill/>
          </a:ln>
        </p:spPr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EBA01A-2C79-487E-B46C-32DAD1F344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ee41ebc624415d">
            <a:extLst>
              <a:ext uri="{96DAC541-7B7A-43D3-8B79-37D633B846F1}">
                <asvg:svgBlip xmlns:asvg="http://schemas.microsoft.com/office/drawing/2016/SVG/main" r:embed="R4d8583d8278e422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4248150" y="3499464"/>
            <a:ext cx="1447800" cy="325797"/>
          </a:xfrm>
          <a:prstGeom xmlns:a="http://schemas.openxmlformats.org/drawingml/2006/main" prst="rect">
            <a:avLst/>
          </a:prstGeom>
        </p:spPr>
      </p:pic>
      <p:sp>
        <p:nvSpPr>
          <p:cNvPr id="15" name="Unitree Robotics">
            <a:extLst xmlns:a="http://schemas.openxmlformats.org/drawingml/2006/main">
              <a:ext uri="{FF2B5EF4-FFF2-40B4-BE49-F238E27FC236}">
                <a16:creationId xmlns:a16="http://schemas.microsoft.com/office/drawing/2014/main" id="{C2FFD982-4471-419B-92D7-69E40FFDE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429125"/>
            <a:ext cx="16002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16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Unitree Robotics</a:t>
            </a:r>
          </a:p>
        </p:txBody>
      </p:sp>
      <p:sp>
        <p:nvSpPr>
          <p:cNvPr id="16" name="Next 100">
            <a:extLst xmlns:a="http://schemas.openxmlformats.org/drawingml/2006/main">
              <a:ext uri="{FF2B5EF4-FFF2-40B4-BE49-F238E27FC236}">
                <a16:creationId xmlns:a16="http://schemas.microsoft.com/office/drawing/2014/main" id="{08123EAE-BC1F-457F-ACB3-04A1D7FD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0982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Next 100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F942AD-E9AA-4D0B-A7AF-E145EAFF8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162300"/>
            <a:ext cx="16002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3"/>
          </a:solidFill>
          <a:ln xmlns:a="http://schemas.openxmlformats.org/drawingml/2006/main" w="0">
            <a:noFill/>
          </a:ln>
        </p:spPr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B0ABDA-FF69-4F00-91F2-A9599411DE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f2a90c2f274268"/>
          <a:stretch xmlns:a="http://schemas.openxmlformats.org/drawingml/2006/main"/>
        </p:blipFill>
        <p:spPr>
          <a:xfrm xmlns:a="http://schemas.openxmlformats.org/drawingml/2006/main">
            <a:off x="6457950" y="3588279"/>
            <a:ext cx="1447800" cy="148167"/>
          </a:xfrm>
          <a:prstGeom xmlns:a="http://schemas.openxmlformats.org/drawingml/2006/main" prst="rect">
            <a:avLst/>
          </a:prstGeom>
        </p:spPr>
      </p:pic>
      <p:sp>
        <p:nvSpPr>
          <p:cNvPr id="19" name="Tesla">
            <a:extLst xmlns:a="http://schemas.openxmlformats.org/drawingml/2006/main">
              <a:ext uri="{FF2B5EF4-FFF2-40B4-BE49-F238E27FC236}">
                <a16:creationId xmlns:a16="http://schemas.microsoft.com/office/drawing/2014/main" id="{DE6A1F10-7213-439F-961B-2079C7F7C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29125"/>
            <a:ext cx="16002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16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Tesla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51CB67-65DB-4CDD-91A8-8A17DB6D7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162300"/>
            <a:ext cx="16002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3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C91CDB-4E72-4FE5-95F9-920076F06E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2d8c7e779a44c6"/>
          <a:stretch xmlns:a="http://schemas.openxmlformats.org/drawingml/2006/main"/>
        </p:blipFill>
        <p:spPr>
          <a:xfrm xmlns:a="http://schemas.openxmlformats.org/drawingml/2006/main">
            <a:off x="8210550" y="3561821"/>
            <a:ext cx="1447800" cy="201083"/>
          </a:xfrm>
          <a:prstGeom xmlns:a="http://schemas.openxmlformats.org/drawingml/2006/main" prst="rect">
            <a:avLst/>
          </a:prstGeom>
        </p:spPr>
      </p:pic>
      <p:sp>
        <p:nvSpPr>
          <p:cNvPr id="22" name="Google DeepMind">
            <a:extLst xmlns:a="http://schemas.openxmlformats.org/drawingml/2006/main">
              <a:ext uri="{FF2B5EF4-FFF2-40B4-BE49-F238E27FC236}">
                <a16:creationId xmlns:a16="http://schemas.microsoft.com/office/drawing/2014/main" id="{99A7BFB8-8A1B-4BD6-8C7C-809FC817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29125"/>
            <a:ext cx="16002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16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Google DeepMind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E8854F-5C48-4168-9E5D-32714F31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162300"/>
            <a:ext cx="16002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5F3"/>
          </a:solidFill>
          <a:ln xmlns:a="http://schemas.openxmlformats.org/drawingml/2006/main" w="0">
            <a:noFill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AF2411-B7F5-4794-8884-FD658EC350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ba5d2be83f4ef6"/>
          <a:stretch xmlns:a="http://schemas.openxmlformats.org/drawingml/2006/main"/>
        </p:blipFill>
        <p:spPr>
          <a:xfrm xmlns:a="http://schemas.openxmlformats.org/drawingml/2006/main">
            <a:off x="10225088" y="3200400"/>
            <a:ext cx="923925" cy="923925"/>
          </a:xfrm>
          <a:prstGeom xmlns:a="http://schemas.openxmlformats.org/drawingml/2006/main" prst="rect">
            <a:avLst/>
          </a:prstGeom>
        </p:spPr>
      </p:pic>
      <p:sp>
        <p:nvSpPr>
          <p:cNvPr id="25" name="Physical Intelligence">
            <a:extLst xmlns:a="http://schemas.openxmlformats.org/drawingml/2006/main">
              <a:ext uri="{FF2B5EF4-FFF2-40B4-BE49-F238E27FC236}">
                <a16:creationId xmlns:a16="http://schemas.microsoft.com/office/drawing/2014/main" id="{41C707D4-51EF-4F93-9C19-B45F5BC9C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429125"/>
            <a:ext cx="16002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16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Physical Intelligence</a:t>
            </a:r>
          </a:p>
        </p:txBody>
      </p:sp>
      <p:sp>
        <p:nvSpPr>
          <p:cNvPr id="26" name="Examples from the selections · Full lists in the appendix">
            <a:extLst xmlns:a="http://schemas.openxmlformats.org/drawingml/2006/main">
              <a:ext uri="{FF2B5EF4-FFF2-40B4-BE49-F238E27FC236}">
                <a16:creationId xmlns:a16="http://schemas.microsoft.com/office/drawing/2014/main" id="{AF4B5A83-2A27-452C-AB2E-D6835C7A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1020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42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Examples from the selections · Full lists in the appendix</a:t>
            </a:r>
          </a:p>
        </p:txBody>
      </p:sp>
      <p:sp>
        <p:nvSpPr>
          <p:cNvPr id="27" name="Companies selected for their documented contributions to Physical AI">
            <a:extLst xmlns:a="http://schemas.openxmlformats.org/drawingml/2006/main">
              <a:ext uri="{FF2B5EF4-FFF2-40B4-BE49-F238E27FC236}">
                <a16:creationId xmlns:a16="http://schemas.microsoft.com/office/drawing/2014/main" id="{F58EE5E9-23D7-4FFD-A5D9-9D881348A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00725"/>
            <a:ext cx="1085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50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Companies selected for their documented contributions to Physical AI</a:t>
            </a:r>
          </a:p>
        </p:txBody>
      </p:sp>
    </p:spTree>
    <p:extLst>
      <p:ext uri="{BB962C8B-B14F-4D97-AF65-F5344CB8AC3E}">
        <p14:creationId xmlns:p14="http://schemas.microsoft.com/office/powerpoint/2010/main" val="1183342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315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100 people. Different contributions.">
            <a:extLst xmlns:a="http://schemas.openxmlformats.org/drawingml/2006/main">
              <a:ext uri="{FF2B5EF4-FFF2-40B4-BE49-F238E27FC236}">
                <a16:creationId xmlns:a16="http://schemas.microsoft.com/office/drawing/2014/main" id="{78028E04-9979-482D-8542-E865AB7B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100 people. Different contributions.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BB4913-1CB8-45A1-89F8-6ADD02BBB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7457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CB4F0CF5-2F41-4505-B886-8DBA87DC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08">
            <a:extLst xmlns:a="http://schemas.openxmlformats.org/drawingml/2006/main">
              <a:ext uri="{FF2B5EF4-FFF2-40B4-BE49-F238E27FC236}">
                <a16:creationId xmlns:a16="http://schemas.microsoft.com/office/drawing/2014/main" id="{A32E6375-C197-4C8C-A3E7-ADC00476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Influence 50">
            <a:extLst xmlns:a="http://schemas.openxmlformats.org/drawingml/2006/main">
              <a:ext uri="{FF2B5EF4-FFF2-40B4-BE49-F238E27FC236}">
                <a16:creationId xmlns:a16="http://schemas.microsoft.com/office/drawing/2014/main" id="{B76A9D3E-51B4-4383-81A5-5BAE4795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85925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Influence 50</a:t>
            </a:r>
          </a:p>
        </p:txBody>
      </p:sp>
      <p:sp>
        <p:nvSpPr>
          <p:cNvPr id="6" name="Who advances&#10;the technology?">
            <a:extLst xmlns:a="http://schemas.openxmlformats.org/drawingml/2006/main">
              <a:ext uri="{FF2B5EF4-FFF2-40B4-BE49-F238E27FC236}">
                <a16:creationId xmlns:a16="http://schemas.microsoft.com/office/drawing/2014/main" id="{8E39D53A-A7FD-4466-B93E-A8EC8E22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24125"/>
            <a:ext cx="5143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Who advances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the technology?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ACBF8-934B-4AB0-B345-E7488C6556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c9bda03f7a4da2"/>
          <a:srcRect xmlns:a="http://schemas.openxmlformats.org/drawingml/2006/main" l="0" t="0" r="0" b="16000"/>
          <a:stretch xmlns:a="http://schemas.openxmlformats.org/drawingml/2006/main"/>
        </p:blipFill>
        <p:spPr>
          <a:xfrm xmlns:a="http://schemas.openxmlformats.org/drawingml/2006/main">
            <a:off x="872218" y="3781425"/>
            <a:ext cx="1170214" cy="1228725"/>
          </a:xfrm>
          <a:prstGeom xmlns:a="http://schemas.openxmlformats.org/drawingml/2006/main" prst="rect">
            <a:avLst/>
          </a:prstGeom>
        </p:spPr>
      </p:pic>
      <p:sp>
        <p:nvSpPr>
          <p:cNvPr id="8" name="Jensen Huang">
            <a:extLst xmlns:a="http://schemas.openxmlformats.org/drawingml/2006/main">
              <a:ext uri="{FF2B5EF4-FFF2-40B4-BE49-F238E27FC236}">
                <a16:creationId xmlns:a16="http://schemas.microsoft.com/office/drawing/2014/main" id="{5DF7212E-88C7-4D31-A322-0EB25DB7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62550"/>
            <a:ext cx="15811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17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Jensen Huang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F6C442-730F-41C2-9370-8822B36FCA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083b66d1d542fe"/>
          <a:srcRect xmlns:a="http://schemas.openxmlformats.org/drawingml/2006/main" l="0" t="0" r="0" b="16000"/>
          <a:stretch xmlns:a="http://schemas.openxmlformats.org/drawingml/2006/main"/>
        </p:blipFill>
        <p:spPr>
          <a:xfrm xmlns:a="http://schemas.openxmlformats.org/drawingml/2006/main">
            <a:off x="2615293" y="3781425"/>
            <a:ext cx="1170214" cy="1228725"/>
          </a:xfrm>
          <a:prstGeom xmlns:a="http://schemas.openxmlformats.org/drawingml/2006/main" prst="rect">
            <a:avLst/>
          </a:prstGeom>
        </p:spPr>
      </p:pic>
      <p:sp>
        <p:nvSpPr>
          <p:cNvPr id="10" name="Marc Raibert">
            <a:extLst xmlns:a="http://schemas.openxmlformats.org/drawingml/2006/main">
              <a:ext uri="{FF2B5EF4-FFF2-40B4-BE49-F238E27FC236}">
                <a16:creationId xmlns:a16="http://schemas.microsoft.com/office/drawing/2014/main" id="{65710A10-432A-4008-BF63-1F132AC4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825" y="5162550"/>
            <a:ext cx="15811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17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Marc Raibert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E3C456-7628-4CB6-ACC3-B15DB80B04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11ed5b46164830"/>
          <a:srcRect xmlns:a="http://schemas.openxmlformats.org/drawingml/2006/main" l="0" t="0" r="0" b="16000"/>
          <a:stretch xmlns:a="http://schemas.openxmlformats.org/drawingml/2006/main"/>
        </p:blipFill>
        <p:spPr>
          <a:xfrm xmlns:a="http://schemas.openxmlformats.org/drawingml/2006/main">
            <a:off x="4358368" y="3781425"/>
            <a:ext cx="1170214" cy="1228725"/>
          </a:xfrm>
          <a:prstGeom xmlns:a="http://schemas.openxmlformats.org/drawingml/2006/main" prst="rect">
            <a:avLst/>
          </a:prstGeom>
        </p:spPr>
      </p:pic>
      <p:sp>
        <p:nvSpPr>
          <p:cNvPr id="12" name="Wang Xingxing">
            <a:extLst xmlns:a="http://schemas.openxmlformats.org/drawingml/2006/main">
              <a:ext uri="{FF2B5EF4-FFF2-40B4-BE49-F238E27FC236}">
                <a16:creationId xmlns:a16="http://schemas.microsoft.com/office/drawing/2014/main" id="{681770BF-5B63-4BAF-BE93-A568A8E7E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5162550"/>
            <a:ext cx="15811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17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Wang Xingxing</a:t>
            </a:r>
          </a:p>
        </p:txBody>
      </p:sp>
      <p:sp>
        <p:nvSpPr>
          <p:cNvPr id="13" name="Ecosystem Builders 50">
            <a:extLst xmlns:a="http://schemas.openxmlformats.org/drawingml/2006/main">
              <a:ext uri="{FF2B5EF4-FFF2-40B4-BE49-F238E27FC236}">
                <a16:creationId xmlns:a16="http://schemas.microsoft.com/office/drawing/2014/main" id="{A3DB4A3B-0E2E-4401-8667-E1E53589E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85925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Ecosystem Builders 50</a:t>
            </a:r>
          </a:p>
        </p:txBody>
      </p:sp>
      <p:sp>
        <p:nvSpPr>
          <p:cNvPr id="14" name="Who builds the conditions&#10;for others to advance it?">
            <a:extLst xmlns:a="http://schemas.openxmlformats.org/drawingml/2006/main">
              <a:ext uri="{FF2B5EF4-FFF2-40B4-BE49-F238E27FC236}">
                <a16:creationId xmlns:a16="http://schemas.microsoft.com/office/drawing/2014/main" id="{0C076C88-52AE-4CD9-8B79-FEBBFF2F2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24125"/>
            <a:ext cx="5143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Who builds the conditions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for others to advance it?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BDBB8C-C3C0-430C-AF74-0BA9F59670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9e00b548fc4d38"/>
          <a:srcRect xmlns:a="http://schemas.openxmlformats.org/drawingml/2006/main" l="0" t="0" r="0" b="16000"/>
          <a:stretch xmlns:a="http://schemas.openxmlformats.org/drawingml/2006/main"/>
        </p:blipFill>
        <p:spPr>
          <a:xfrm xmlns:a="http://schemas.openxmlformats.org/drawingml/2006/main">
            <a:off x="6587218" y="3781425"/>
            <a:ext cx="1170214" cy="1228725"/>
          </a:xfrm>
          <a:prstGeom xmlns:a="http://schemas.openxmlformats.org/drawingml/2006/main" prst="rect">
            <a:avLst/>
          </a:prstGeom>
        </p:spPr>
      </p:pic>
      <p:sp>
        <p:nvSpPr>
          <p:cNvPr id="16" name="Fei-Fei Li">
            <a:extLst xmlns:a="http://schemas.openxmlformats.org/drawingml/2006/main">
              <a:ext uri="{FF2B5EF4-FFF2-40B4-BE49-F238E27FC236}">
                <a16:creationId xmlns:a16="http://schemas.microsoft.com/office/drawing/2014/main" id="{9E6E278B-71DA-4A61-8A87-14ADC4D63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15811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17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Fei-Fei Li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0753B0-90D2-4D14-8865-2FA11A66F0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60012aa64f4bdf"/>
          <a:srcRect xmlns:a="http://schemas.openxmlformats.org/drawingml/2006/main" l="0" t="0" r="0" b="16000"/>
          <a:stretch xmlns:a="http://schemas.openxmlformats.org/drawingml/2006/main"/>
        </p:blipFill>
        <p:spPr>
          <a:xfrm xmlns:a="http://schemas.openxmlformats.org/drawingml/2006/main">
            <a:off x="8330293" y="3781425"/>
            <a:ext cx="1170214" cy="1228725"/>
          </a:xfrm>
          <a:prstGeom xmlns:a="http://schemas.openxmlformats.org/drawingml/2006/main" prst="rect">
            <a:avLst/>
          </a:prstGeom>
        </p:spPr>
      </p:pic>
      <p:sp>
        <p:nvSpPr>
          <p:cNvPr id="18" name="Daniela Rus">
            <a:extLst xmlns:a="http://schemas.openxmlformats.org/drawingml/2006/main">
              <a:ext uri="{FF2B5EF4-FFF2-40B4-BE49-F238E27FC236}">
                <a16:creationId xmlns:a16="http://schemas.microsoft.com/office/drawing/2014/main" id="{CD9F6D8F-376C-4425-A70D-1A55FC34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5162550"/>
            <a:ext cx="15811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17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Daniela Rus</a:t>
            </a:r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7F3F15-306A-45AA-B1C4-8135E1BF85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138f8df07946de"/>
          <a:srcRect xmlns:a="http://schemas.openxmlformats.org/drawingml/2006/main" l="0" t="0" r="0" b="16000"/>
          <a:stretch xmlns:a="http://schemas.openxmlformats.org/drawingml/2006/main"/>
        </p:blipFill>
        <p:spPr>
          <a:xfrm xmlns:a="http://schemas.openxmlformats.org/drawingml/2006/main">
            <a:off x="10073368" y="3781425"/>
            <a:ext cx="1170214" cy="1228725"/>
          </a:xfrm>
          <a:prstGeom xmlns:a="http://schemas.openxmlformats.org/drawingml/2006/main" prst="rect">
            <a:avLst/>
          </a:prstGeom>
        </p:spPr>
      </p:pic>
      <p:sp>
        <p:nvSpPr>
          <p:cNvPr id="20" name="Dennis Hong">
            <a:extLst xmlns:a="http://schemas.openxmlformats.org/drawingml/2006/main">
              <a:ext uri="{FF2B5EF4-FFF2-40B4-BE49-F238E27FC236}">
                <a16:creationId xmlns:a16="http://schemas.microsoft.com/office/drawing/2014/main" id="{D439C5CF-8DAF-4D5A-88E5-120C103D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5162550"/>
            <a:ext cx="15811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17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Dennis Hong</a:t>
            </a:r>
          </a:p>
        </p:txBody>
      </p:sp>
      <p:sp>
        <p:nvSpPr>
          <p:cNvPr id="21" name="Selection based on documented contribution">
            <a:extLst xmlns:a="http://schemas.openxmlformats.org/drawingml/2006/main">
              <a:ext uri="{FF2B5EF4-FFF2-40B4-BE49-F238E27FC236}">
                <a16:creationId xmlns:a16="http://schemas.microsoft.com/office/drawing/2014/main" id="{D8BD0A1D-795E-444E-807A-96B393EA1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1500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3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Selection based on documented contribution</a:t>
            </a:r>
          </a:p>
        </p:txBody>
      </p:sp>
      <p:sp>
        <p:nvSpPr>
          <p:cNvPr id="22" name="Editorial portrait illustrations">
            <a:extLst xmlns:a="http://schemas.openxmlformats.org/drawingml/2006/main">
              <a:ext uri="{FF2B5EF4-FFF2-40B4-BE49-F238E27FC236}">
                <a16:creationId xmlns:a16="http://schemas.microsoft.com/office/drawing/2014/main" id="{CD99DD42-7DED-47FE-AC87-C636EE18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91225"/>
            <a:ext cx="1085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Editorial portrait illustrations</a:t>
            </a:r>
          </a:p>
        </p:txBody>
      </p:sp>
    </p:spTree>
    <p:extLst>
      <p:ext uri="{BB962C8B-B14F-4D97-AF65-F5344CB8AC3E}">
        <p14:creationId xmlns:p14="http://schemas.microsoft.com/office/powerpoint/2010/main" val="2006494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230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Institutions 50">
            <a:extLst xmlns:a="http://schemas.openxmlformats.org/drawingml/2006/main">
              <a:ext uri="{FF2B5EF4-FFF2-40B4-BE49-F238E27FC236}">
                <a16:creationId xmlns:a16="http://schemas.microsoft.com/office/drawing/2014/main" id="{5E2672BB-8B08-43B1-945E-D757AB1EE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Institutions 50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3359FA-A60F-4C09-AC2E-BD52B239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7457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90E669EE-C1AA-458B-8D06-88B6FAB95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09">
            <a:extLst xmlns:a="http://schemas.openxmlformats.org/drawingml/2006/main">
              <a:ext uri="{FF2B5EF4-FFF2-40B4-BE49-F238E27FC236}">
                <a16:creationId xmlns:a16="http://schemas.microsoft.com/office/drawing/2014/main" id="{F64AEEF1-21AD-45DF-AF87-AA25BBE9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The infrastructure behind the industry">
            <a:extLst xmlns:a="http://schemas.openxmlformats.org/drawingml/2006/main">
              <a:ext uri="{FF2B5EF4-FFF2-40B4-BE49-F238E27FC236}">
                <a16:creationId xmlns:a16="http://schemas.microsoft.com/office/drawing/2014/main" id="{8EE980CD-8301-4724-92E9-76E6BCEEB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9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The infrastructure behind the industry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1564A-B263-4EFB-B793-86F89D580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09850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369"/>
          </a:solidFill>
          <a:ln xmlns:a="http://schemas.openxmlformats.org/drawingml/2006/main" w="0">
            <a:noFill/>
          </a:ln>
        </p:spPr>
      </p:sp>
      <p:sp>
        <p:nvSpPr>
          <p:cNvPr id="7" name="MIT CSAIL">
            <a:extLst xmlns:a="http://schemas.openxmlformats.org/drawingml/2006/main">
              <a:ext uri="{FF2B5EF4-FFF2-40B4-BE49-F238E27FC236}">
                <a16:creationId xmlns:a16="http://schemas.microsoft.com/office/drawing/2014/main" id="{0973E413-E57A-4056-B623-A3C7DBB0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7177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MIT CSAIL</a:t>
            </a:r>
          </a:p>
        </p:txBody>
      </p:sp>
      <p:sp>
        <p:nvSpPr>
          <p:cNvPr id="8" name="Human-robot interaction research">
            <a:extLst xmlns:a="http://schemas.openxmlformats.org/drawingml/2006/main">
              <a:ext uri="{FF2B5EF4-FFF2-40B4-BE49-F238E27FC236}">
                <a16:creationId xmlns:a16="http://schemas.microsoft.com/office/drawing/2014/main" id="{22E505C2-0ECF-4205-A58C-C7600F92E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38525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Human-robot interaction research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0B9B22-9403-48D9-AAAF-9640AC02A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609850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369"/>
          </a:solidFill>
          <a:ln xmlns:a="http://schemas.openxmlformats.org/drawingml/2006/main" w="0">
            <a:noFill/>
          </a:ln>
        </p:spPr>
      </p:sp>
      <p:sp>
        <p:nvSpPr>
          <p:cNvPr id="10" name="CMU Robotics Institute">
            <a:extLst xmlns:a="http://schemas.openxmlformats.org/drawingml/2006/main">
              <a:ext uri="{FF2B5EF4-FFF2-40B4-BE49-F238E27FC236}">
                <a16:creationId xmlns:a16="http://schemas.microsoft.com/office/drawing/2014/main" id="{EEB05CF6-FC3B-4B3E-A438-5F9414181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7177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CMU Robotics Institute</a:t>
            </a:r>
          </a:p>
        </p:txBody>
      </p:sp>
      <p:sp>
        <p:nvSpPr>
          <p:cNvPr id="11" name="Robotics research and education">
            <a:extLst xmlns:a="http://schemas.openxmlformats.org/drawingml/2006/main">
              <a:ext uri="{FF2B5EF4-FFF2-40B4-BE49-F238E27FC236}">
                <a16:creationId xmlns:a16="http://schemas.microsoft.com/office/drawing/2014/main" id="{9E1AFCC5-A3C0-4AF7-B78A-65FF100F4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438525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Robotics research and education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0612D4-64D4-4C1E-A880-968C85A7F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09850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369"/>
          </a:solidFill>
          <a:ln xmlns:a="http://schemas.openxmlformats.org/drawingml/2006/main" w="0">
            <a:noFill/>
          </a:ln>
        </p:spPr>
      </p:sp>
      <p:sp>
        <p:nvSpPr>
          <p:cNvPr id="13" name="KAIST">
            <a:extLst xmlns:a="http://schemas.openxmlformats.org/drawingml/2006/main">
              <a:ext uri="{FF2B5EF4-FFF2-40B4-BE49-F238E27FC236}">
                <a16:creationId xmlns:a16="http://schemas.microsoft.com/office/drawing/2014/main" id="{819C2E0D-2175-48B6-833A-553B89F2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7177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KAIST</a:t>
            </a:r>
          </a:p>
        </p:txBody>
      </p:sp>
      <p:sp>
        <p:nvSpPr>
          <p:cNvPr id="14" name="Shared humanoid research platforms">
            <a:extLst xmlns:a="http://schemas.openxmlformats.org/drawingml/2006/main">
              <a:ext uri="{FF2B5EF4-FFF2-40B4-BE49-F238E27FC236}">
                <a16:creationId xmlns:a16="http://schemas.microsoft.com/office/drawing/2014/main" id="{DBD33D13-519E-43F4-8A75-F30BFF2A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38525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Shared humanoid research platforms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29FE82-8645-44BD-86F3-45A4FEB49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4800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369"/>
          </a:solidFill>
          <a:ln xmlns:a="http://schemas.openxmlformats.org/drawingml/2006/main" w="0">
            <a:noFill/>
          </a:ln>
        </p:spPr>
      </p:sp>
      <p:sp>
        <p:nvSpPr>
          <p:cNvPr id="16" name="IFR">
            <a:extLst xmlns:a="http://schemas.openxmlformats.org/drawingml/2006/main">
              <a:ext uri="{FF2B5EF4-FFF2-40B4-BE49-F238E27FC236}">
                <a16:creationId xmlns:a16="http://schemas.microsoft.com/office/drawing/2014/main" id="{AC640C69-40B6-4696-9EC5-ECA7456D7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7672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IFR</a:t>
            </a:r>
          </a:p>
        </p:txBody>
      </p:sp>
      <p:sp>
        <p:nvSpPr>
          <p:cNvPr id="17" name="Robot statistics and definitions">
            <a:extLst xmlns:a="http://schemas.openxmlformats.org/drawingml/2006/main">
              <a:ext uri="{FF2B5EF4-FFF2-40B4-BE49-F238E27FC236}">
                <a16:creationId xmlns:a16="http://schemas.microsoft.com/office/drawing/2014/main" id="{880C8BD6-C33F-4C4A-A6A3-2F2098E1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43475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Robot statistics and definitions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EBC43B-D1C7-481D-8805-242E5C4D0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114800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369"/>
          </a:solidFill>
          <a:ln xmlns:a="http://schemas.openxmlformats.org/drawingml/2006/main" w="0">
            <a:noFill/>
          </a:ln>
        </p:spPr>
      </p:sp>
      <p:sp>
        <p:nvSpPr>
          <p:cNvPr id="19" name="NIST">
            <a:extLst xmlns:a="http://schemas.openxmlformats.org/drawingml/2006/main">
              <a:ext uri="{FF2B5EF4-FFF2-40B4-BE49-F238E27FC236}">
                <a16:creationId xmlns:a16="http://schemas.microsoft.com/office/drawing/2014/main" id="{EFB1EAFB-D212-4602-960E-73EFC60D8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27672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NIST</a:t>
            </a:r>
          </a:p>
        </p:txBody>
      </p:sp>
      <p:sp>
        <p:nvSpPr>
          <p:cNvPr id="20" name="Robotics measurement methods">
            <a:extLst xmlns:a="http://schemas.openxmlformats.org/drawingml/2006/main">
              <a:ext uri="{FF2B5EF4-FFF2-40B4-BE49-F238E27FC236}">
                <a16:creationId xmlns:a16="http://schemas.microsoft.com/office/drawing/2014/main" id="{E083CAA9-B90B-4843-8A85-BEA603F9E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943475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Robotics measurement methods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236937-C311-4CC1-AFAB-CEA92B09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114800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7369"/>
          </a:solidFill>
          <a:ln xmlns:a="http://schemas.openxmlformats.org/drawingml/2006/main" w="0">
            <a:noFill/>
          </a:ln>
        </p:spPr>
      </p:sp>
      <p:sp>
        <p:nvSpPr>
          <p:cNvPr id="22" name="Open Robotics / OSRF">
            <a:extLst xmlns:a="http://schemas.openxmlformats.org/drawingml/2006/main">
              <a:ext uri="{FF2B5EF4-FFF2-40B4-BE49-F238E27FC236}">
                <a16:creationId xmlns:a16="http://schemas.microsoft.com/office/drawing/2014/main" id="{5F5FF2FF-10B9-4264-99DE-E28159B5F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27672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Open Robotics / OSRF</a:t>
            </a:r>
          </a:p>
        </p:txBody>
      </p:sp>
      <p:sp>
        <p:nvSpPr>
          <p:cNvPr id="23" name="Open robotics software infrastructure">
            <a:extLst xmlns:a="http://schemas.openxmlformats.org/drawingml/2006/main">
              <a:ext uri="{FF2B5EF4-FFF2-40B4-BE49-F238E27FC236}">
                <a16:creationId xmlns:a16="http://schemas.microsoft.com/office/drawing/2014/main" id="{D72242DA-DE6E-4C4A-A27A-A0DA0F3D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943475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3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Open robotics software infrastructure</a:t>
            </a:r>
          </a:p>
        </p:txBody>
      </p:sp>
      <p:sp>
        <p:nvSpPr>
          <p:cNvPr id="24" name="Institutions selected by role and documented contribution">
            <a:extLst xmlns:a="http://schemas.openxmlformats.org/drawingml/2006/main">
              <a:ext uri="{FF2B5EF4-FFF2-40B4-BE49-F238E27FC236}">
                <a16:creationId xmlns:a16="http://schemas.microsoft.com/office/drawing/2014/main" id="{68836FA5-B183-4E60-9065-A11D9F8AF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67375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3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Institutions selected by role and documented contribution</a:t>
            </a:r>
          </a:p>
        </p:txBody>
      </p:sp>
      <p:sp>
        <p:nvSpPr>
          <p:cNvPr id="25" name="Examples from the selection · Full list and sources in the appendix">
            <a:extLst xmlns:a="http://schemas.openxmlformats.org/drawingml/2006/main">
              <a:ext uri="{FF2B5EF4-FFF2-40B4-BE49-F238E27FC236}">
                <a16:creationId xmlns:a16="http://schemas.microsoft.com/office/drawing/2014/main" id="{FD29FBD9-4F51-4FA9-9F51-CB738F7A7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72175"/>
            <a:ext cx="1085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Examples from the selection · Full list and sources in the appendix</a:t>
            </a:r>
          </a:p>
        </p:txBody>
      </p:sp>
    </p:spTree>
    <p:extLst>
      <p:ext uri="{BB962C8B-B14F-4D97-AF65-F5344CB8AC3E}">
        <p14:creationId xmlns:p14="http://schemas.microsoft.com/office/powerpoint/2010/main" val="12620760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How to read an entry">
            <a:extLst xmlns:a="http://schemas.openxmlformats.org/drawingml/2006/main">
              <a:ext uri="{FF2B5EF4-FFF2-40B4-BE49-F238E27FC236}">
                <a16:creationId xmlns:a16="http://schemas.microsoft.com/office/drawing/2014/main" id="{62C6DC6E-03C1-499C-BCDD-C396C3A5E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How to read an entry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5B1822-3C02-46AB-B85B-F67E6C621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7C591783-81DD-4126-8BC9-30E786BB5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10">
            <a:extLst xmlns:a="http://schemas.openxmlformats.org/drawingml/2006/main">
              <a:ext uri="{FF2B5EF4-FFF2-40B4-BE49-F238E27FC236}">
                <a16:creationId xmlns:a16="http://schemas.microsoft.com/office/drawing/2014/main" id="{B3E8D46D-346D-4436-B3D4-25DB21CFE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Contribution">
            <a:extLst xmlns:a="http://schemas.openxmlformats.org/drawingml/2006/main">
              <a:ext uri="{FF2B5EF4-FFF2-40B4-BE49-F238E27FC236}">
                <a16:creationId xmlns:a16="http://schemas.microsoft.com/office/drawing/2014/main" id="{82FCF7F7-FC13-41B7-B05C-E1AC3D3B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71650"/>
            <a:ext cx="4286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Contribution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8CC7E-AD6D-4C67-8326-2B17A00CF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4792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C8B5"/>
          </a:solidFill>
          <a:ln xmlns:a="http://schemas.openxmlformats.org/drawingml/2006/main" w="0">
            <a:noFill/>
          </a:ln>
        </p:spPr>
      </p:sp>
      <p:sp>
        <p:nvSpPr>
          <p:cNvPr id="7" name="Rationale">
            <a:extLst xmlns:a="http://schemas.openxmlformats.org/drawingml/2006/main">
              <a:ext uri="{FF2B5EF4-FFF2-40B4-BE49-F238E27FC236}">
                <a16:creationId xmlns:a16="http://schemas.microsoft.com/office/drawing/2014/main" id="{CF6E69E6-C1F2-4722-B079-E098F64CF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62225"/>
            <a:ext cx="4286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Rationale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87DCCA-F9ED-46EB-99D2-1F093C222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3850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C8B5"/>
          </a:solidFill>
          <a:ln xmlns:a="http://schemas.openxmlformats.org/drawingml/2006/main" w="0">
            <a:noFill/>
          </a:ln>
        </p:spPr>
      </p:sp>
      <p:sp>
        <p:nvSpPr>
          <p:cNvPr id="9" name="Evidence scope">
            <a:extLst xmlns:a="http://schemas.openxmlformats.org/drawingml/2006/main">
              <a:ext uri="{FF2B5EF4-FFF2-40B4-BE49-F238E27FC236}">
                <a16:creationId xmlns:a16="http://schemas.microsoft.com/office/drawing/2014/main" id="{4D15BD74-DE62-400F-A495-45BD48F5D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52800"/>
            <a:ext cx="4286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Evidence scope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6FB95A-9278-4A9C-9BE0-AEEF71DE1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C8B5"/>
          </a:solidFill>
          <a:ln xmlns:a="http://schemas.openxmlformats.org/drawingml/2006/main" w="0">
            <a:noFill/>
          </a:ln>
        </p:spPr>
      </p:sp>
      <p:sp>
        <p:nvSpPr>
          <p:cNvPr id="11" name="Sources">
            <a:extLst xmlns:a="http://schemas.openxmlformats.org/drawingml/2006/main">
              <a:ext uri="{FF2B5EF4-FFF2-40B4-BE49-F238E27FC236}">
                <a16:creationId xmlns:a16="http://schemas.microsoft.com/office/drawing/2014/main" id="{A76FDEA1-4CAF-4BBA-BA06-8F41E81D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43375"/>
            <a:ext cx="4286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Sources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B60690-AF6C-419B-906E-CA80899A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96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C8B5"/>
          </a:solidFill>
          <a:ln xmlns:a="http://schemas.openxmlformats.org/drawingml/2006/main" w="0">
            <a:noFill/>
          </a:ln>
        </p:spPr>
      </p:sp>
      <p:sp>
        <p:nvSpPr>
          <p:cNvPr id="13" name="Related records">
            <a:extLst xmlns:a="http://schemas.openxmlformats.org/drawingml/2006/main">
              <a:ext uri="{FF2B5EF4-FFF2-40B4-BE49-F238E27FC236}">
                <a16:creationId xmlns:a16="http://schemas.microsoft.com/office/drawing/2014/main" id="{18E5E756-8044-4387-922D-0C1E416E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33950"/>
            <a:ext cx="4286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5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Related records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9BA0A3-2588-4CF6-BA87-5571C4FCF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1022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C8B5"/>
          </a:solidFill>
          <a:ln xmlns:a="http://schemas.openxmlformats.org/drawingml/2006/main" w="0">
            <a:noFill/>
          </a:ln>
        </p:spPr>
      </p:sp>
      <p:sp>
        <p:nvSpPr>
          <p:cNvPr id="15" name="Start with what is recognized.&#10;Then inspect what the&#10;evidence actually">
            <a:extLst xmlns:a="http://schemas.openxmlformats.org/drawingml/2006/main">
              <a:ext uri="{FF2B5EF4-FFF2-40B4-BE49-F238E27FC236}">
                <a16:creationId xmlns:a16="http://schemas.microsoft.com/office/drawing/2014/main" id="{8050BB68-CEBE-4FDA-A740-64B29644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38375"/>
            <a:ext cx="50482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0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506257"/>
                </a:solidFill>
                <a:latin typeface="Georgia"/>
                <a:ea typeface="Georgia"/>
                <a:cs typeface="Georgia"/>
              </a:rPr>
              <a:t>Start with what is recognized.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30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506257"/>
                </a:solidFill>
                <a:latin typeface="Georgia"/>
                <a:ea typeface="Georgia"/>
                <a:cs typeface="Georgia"/>
              </a:rPr>
              <a:t>Then inspect what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3000" b="0">
                <a:solidFill>
                  <a:srgbClr val="506257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506257"/>
                </a:solidFill>
                <a:latin typeface="Georgia"/>
                <a:ea typeface="Georgia"/>
                <a:cs typeface="Georgia"/>
              </a:rPr>
              <a:t>evidence actually covers.</a:t>
            </a:r>
          </a:p>
        </p:txBody>
      </p:sp>
      <p:sp>
        <p:nvSpPr>
          <p:cNvPr id="16" name="Research experiment · Customer trial · Operating record">
            <a:extLst xmlns:a="http://schemas.openxmlformats.org/drawingml/2006/main">
              <a:ext uri="{FF2B5EF4-FFF2-40B4-BE49-F238E27FC236}">
                <a16:creationId xmlns:a16="http://schemas.microsoft.com/office/drawing/2014/main" id="{8BD0F892-055F-491F-A2DC-46EF1FA3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48250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7322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27322C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7322C"/>
                </a:solidFill>
                <a:latin typeface="Arial"/>
                <a:ea typeface="Arial"/>
                <a:cs typeface="Arial"/>
              </a:rPr>
              <a:t>Research experiment · Customer trial · Operating record</a:t>
            </a:r>
          </a:p>
        </p:txBody>
      </p:sp>
    </p:spTree>
    <p:extLst>
      <p:ext uri="{BB962C8B-B14F-4D97-AF65-F5344CB8AC3E}">
        <p14:creationId xmlns:p14="http://schemas.microsoft.com/office/powerpoint/2010/main" val="20768625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Who can use it?">
            <a:extLst xmlns:a="http://schemas.openxmlformats.org/drawingml/2006/main">
              <a:ext uri="{FF2B5EF4-FFF2-40B4-BE49-F238E27FC236}">
                <a16:creationId xmlns:a16="http://schemas.microsoft.com/office/drawing/2014/main" id="{EE9430E0-B254-442A-98FC-1F9305926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Who can use it?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C6AB73-08B6-44C7-8AA6-1E719B279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4852469D-38C2-4A53-B877-5C2801E13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11">
            <a:extLst xmlns:a="http://schemas.openxmlformats.org/drawingml/2006/main">
              <a:ext uri="{FF2B5EF4-FFF2-40B4-BE49-F238E27FC236}">
                <a16:creationId xmlns:a16="http://schemas.microsoft.com/office/drawing/2014/main" id="{205D2511-9221-4979-9690-3BF0D7E1F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Investors">
            <a:extLst xmlns:a="http://schemas.openxmlformats.org/drawingml/2006/main">
              <a:ext uri="{FF2B5EF4-FFF2-40B4-BE49-F238E27FC236}">
                <a16:creationId xmlns:a16="http://schemas.microsoft.com/office/drawing/2014/main" id="{916DCB96-B86D-464C-847A-F178FD08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3286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8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8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Investors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77EDEE-6D0C-49E0-9A5A-46F236D4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24200"/>
            <a:ext cx="316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A385"/>
          </a:solidFill>
          <a:ln xmlns:a="http://schemas.openxmlformats.org/drawingml/2006/main" w="0">
            <a:noFill/>
          </a:ln>
        </p:spPr>
      </p:sp>
      <p:sp>
        <p:nvSpPr>
          <p:cNvPr id="7" name="Connect technology to customers and delivery economics.">
            <a:extLst xmlns:a="http://schemas.openxmlformats.org/drawingml/2006/main">
              <a:ext uri="{FF2B5EF4-FFF2-40B4-BE49-F238E27FC236}">
                <a16:creationId xmlns:a16="http://schemas.microsoft.com/office/drawing/2014/main" id="{4CFB23C7-FC6C-4072-93BA-B1C1055AD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57575"/>
            <a:ext cx="32099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7322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27322C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7322C"/>
                </a:solidFill>
                <a:latin typeface="Arial"/>
                <a:ea typeface="Arial"/>
                <a:cs typeface="Arial"/>
              </a:rPr>
              <a:t>Connect technology to customers and delivery economics.</a:t>
            </a:r>
          </a:p>
        </p:txBody>
      </p:sp>
      <p:sp>
        <p:nvSpPr>
          <p:cNvPr id="8" name="Companies">
            <a:extLst xmlns:a="http://schemas.openxmlformats.org/drawingml/2006/main">
              <a:ext uri="{FF2B5EF4-FFF2-40B4-BE49-F238E27FC236}">
                <a16:creationId xmlns:a16="http://schemas.microsoft.com/office/drawing/2014/main" id="{9BCBC9BF-5025-42B9-81EF-2761B5D7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190750"/>
            <a:ext cx="3286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8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8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Companies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471880-0928-4461-83CA-6979C3CEA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124200"/>
            <a:ext cx="316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A385"/>
          </a:solidFill>
          <a:ln xmlns:a="http://schemas.openxmlformats.org/drawingml/2006/main" w="0">
            <a:noFill/>
          </a:ln>
        </p:spPr>
      </p:sp>
      <p:sp>
        <p:nvSpPr>
          <p:cNvPr id="10" name="Locate suppliers, partners and industrial pathways.">
            <a:extLst xmlns:a="http://schemas.openxmlformats.org/drawingml/2006/main">
              <a:ext uri="{FF2B5EF4-FFF2-40B4-BE49-F238E27FC236}">
                <a16:creationId xmlns:a16="http://schemas.microsoft.com/office/drawing/2014/main" id="{79E0E31C-D5A2-4E37-AB70-70378125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457575"/>
            <a:ext cx="32099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7322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27322C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7322C"/>
                </a:solidFill>
                <a:latin typeface="Arial"/>
                <a:ea typeface="Arial"/>
                <a:cs typeface="Arial"/>
              </a:rPr>
              <a:t>Locate suppliers, partners and industrial pathways.</a:t>
            </a:r>
          </a:p>
        </p:txBody>
      </p:sp>
      <p:sp>
        <p:nvSpPr>
          <p:cNvPr id="11" name="Institutions">
            <a:extLst xmlns:a="http://schemas.openxmlformats.org/drawingml/2006/main">
              <a:ext uri="{FF2B5EF4-FFF2-40B4-BE49-F238E27FC236}">
                <a16:creationId xmlns:a16="http://schemas.microsoft.com/office/drawing/2014/main" id="{7EEBCBA0-32E5-4DCE-9220-268F5E58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190750"/>
            <a:ext cx="3286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8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8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Institutions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6426C2-F686-4A48-8DAD-BC1D0BD46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124200"/>
            <a:ext cx="3162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A385"/>
          </a:solidFill>
          <a:ln xmlns:a="http://schemas.openxmlformats.org/drawingml/2006/main" w="0">
            <a:noFill/>
          </a:ln>
        </p:spPr>
      </p:sp>
      <p:sp>
        <p:nvSpPr>
          <p:cNvPr id="13" name="Examine research, training, testing and deployment conditions.">
            <a:extLst xmlns:a="http://schemas.openxmlformats.org/drawingml/2006/main">
              <a:ext uri="{FF2B5EF4-FFF2-40B4-BE49-F238E27FC236}">
                <a16:creationId xmlns:a16="http://schemas.microsoft.com/office/drawing/2014/main" id="{51D243C1-A128-408E-A9FA-BC417BD7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57575"/>
            <a:ext cx="32099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27322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325" b="0">
                <a:solidFill>
                  <a:srgbClr val="27322C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7322C"/>
                </a:solidFill>
                <a:latin typeface="Arial"/>
                <a:ea typeface="Arial"/>
                <a:cs typeface="Arial"/>
              </a:rPr>
              <a:t>Examine research, training, testing and deployment conditions.</a:t>
            </a:r>
          </a:p>
        </p:txBody>
      </p:sp>
    </p:spTree>
    <p:extLst>
      <p:ext uri="{BB962C8B-B14F-4D97-AF65-F5344CB8AC3E}">
        <p14:creationId xmlns:p14="http://schemas.microsoft.com/office/powerpoint/2010/main" val="31265363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30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overage &amp; method">
            <a:extLst xmlns:a="http://schemas.openxmlformats.org/drawingml/2006/main">
              <a:ext uri="{FF2B5EF4-FFF2-40B4-BE49-F238E27FC236}">
                <a16:creationId xmlns:a16="http://schemas.microsoft.com/office/drawing/2014/main" id="{9ED3D75E-5D4D-4CFA-BD5C-29942FF0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Coverage &amp; method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46C6DF-F671-43CF-937D-BFD59E09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7457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22E85A82-7CF6-4FD5-BB7E-4871D62F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12">
            <a:extLst xmlns:a="http://schemas.openxmlformats.org/drawingml/2006/main">
              <a:ext uri="{FF2B5EF4-FFF2-40B4-BE49-F238E27FC236}">
                <a16:creationId xmlns:a16="http://schemas.microsoft.com/office/drawing/2014/main" id="{453A9264-65AE-4F8A-A982-A2A30B545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Global country and cluster coverage.">
            <a:extLst xmlns:a="http://schemas.openxmlformats.org/drawingml/2006/main">
              <a:ext uri="{FF2B5EF4-FFF2-40B4-BE49-F238E27FC236}">
                <a16:creationId xmlns:a16="http://schemas.microsoft.com/office/drawing/2014/main" id="{CF3E2013-0AB9-4F9B-922A-933302B70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1452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150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150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Global country and cluster coverage.</a:t>
            </a:r>
          </a:p>
        </p:txBody>
      </p:sp>
      <p:sp>
        <p:nvSpPr>
          <p:cNvPr id="6" name="Company, people and institution selections&#10;center on Korea, China and ">
            <a:extLst xmlns:a="http://schemas.openxmlformats.org/drawingml/2006/main">
              <a:ext uri="{FF2B5EF4-FFF2-40B4-BE49-F238E27FC236}">
                <a16:creationId xmlns:a16="http://schemas.microsoft.com/office/drawing/2014/main" id="{2302E117-C668-4121-B835-326A26C3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05150"/>
            <a:ext cx="10858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Company, people and institution selections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40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center on Korea, China and the United States.</a:t>
            </a:r>
          </a:p>
        </p:txBody>
      </p:sp>
      <p:sp>
        <p:nvSpPr>
          <p:cNvPr id="7" name="Qualitative geographic comparisons.&#10;Contribution-based organizational ">
            <a:extLst xmlns:a="http://schemas.openxmlformats.org/drawingml/2006/main">
              <a:ext uri="{FF2B5EF4-FFF2-40B4-BE49-F238E27FC236}">
                <a16:creationId xmlns:a16="http://schemas.microsoft.com/office/drawing/2014/main" id="{76817EC1-E600-4AE8-A3C7-E877D9B3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91050"/>
            <a:ext cx="10858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Qualitative geographic comparisons.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Contribution-based organizational selections.</a:t>
            </a:r>
          </a:p>
        </p:txBody>
      </p:sp>
    </p:spTree>
    <p:extLst>
      <p:ext uri="{BB962C8B-B14F-4D97-AF65-F5344CB8AC3E}">
        <p14:creationId xmlns:p14="http://schemas.microsoft.com/office/powerpoint/2010/main" val="171128220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Five parts. 46 chapters.">
            <a:extLst xmlns:a="http://schemas.openxmlformats.org/drawingml/2006/main">
              <a:ext uri="{FF2B5EF4-FFF2-40B4-BE49-F238E27FC236}">
                <a16:creationId xmlns:a16="http://schemas.microsoft.com/office/drawing/2014/main" id="{0AEF2900-0044-4751-9489-0B597173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34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Five parts. 46 chapters.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BE2C0B-BCA5-448C-A397-5967D5ADE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BBA8"/>
          </a:solidFill>
          <a:ln xmlns:a="http://schemas.openxmlformats.org/drawingml/2006/main" w="0">
            <a:noFill/>
          </a:ln>
        </p:spPr>
      </p:sp>
      <p:sp>
        <p:nvSpPr>
          <p:cNvPr id="3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6916DEC1-B3DE-42DD-A4C7-699CA8175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4" name="13">
            <a:extLst xmlns:a="http://schemas.openxmlformats.org/drawingml/2006/main">
              <a:ext uri="{FF2B5EF4-FFF2-40B4-BE49-F238E27FC236}">
                <a16:creationId xmlns:a16="http://schemas.microsoft.com/office/drawing/2014/main" id="{4B80F10A-0E93-47CF-9617-313FD4F2C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Intelligence&#10;Physical&#10;Capital&#10;Trust&#10;Beyond">
            <a:extLst xmlns:a="http://schemas.openxmlformats.org/drawingml/2006/main">
              <a:ext uri="{FF2B5EF4-FFF2-40B4-BE49-F238E27FC236}">
                <a16:creationId xmlns:a16="http://schemas.microsoft.com/office/drawing/2014/main" id="{9B1C4C91-3509-4041-91FE-B10BFA62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24050"/>
            <a:ext cx="3286125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Intelligence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Physical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Capital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Trust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Beyond</a:t>
            </a:r>
          </a:p>
        </p:txBody>
      </p:sp>
      <p:sp>
        <p:nvSpPr>
          <p:cNvPr id="6" name="Consult it like a guidebook.&#10;Read it like a story.&#10;Check its evidence.">
            <a:extLst xmlns:a="http://schemas.openxmlformats.org/drawingml/2006/main">
              <a:ext uri="{FF2B5EF4-FFF2-40B4-BE49-F238E27FC236}">
                <a16:creationId xmlns:a16="http://schemas.microsoft.com/office/drawing/2014/main" id="{392EC4D8-A347-4C17-990D-3706CA048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95825"/>
            <a:ext cx="428625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Consult it like a guidebook.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Read it like a story.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27322C"/>
                </a:solidFill>
                <a:latin typeface="Georgia"/>
                <a:ea typeface="Georgia"/>
                <a:cs typeface="Georgia"/>
              </a:defRPr>
            </a:pPr>
            <a:r>
              <a:rPr sz="2025" b="0">
                <a:solidFill>
                  <a:srgbClr val="27322C"/>
                </a:solidFill>
                <a:latin typeface="Georgia"/>
                <a:ea typeface="Georgia"/>
                <a:cs typeface="Georgia"/>
              </a:rPr>
              <a:t>Check its evidence.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BA7D82-CCD4-4430-8BDD-6FA8BE1548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c4e88af3c2441e"/>
          <a:srcRect xmlns:a="http://schemas.openxmlformats.org/drawingml/2006/main" l="0" t="0" r="50000" b="0"/>
          <a:stretch xmlns:a="http://schemas.openxmlformats.org/drawingml/2006/main"/>
        </p:blipFill>
        <p:spPr>
          <a:xfrm xmlns:a="http://schemas.openxmlformats.org/drawingml/2006/main">
            <a:off x="7079456" y="1724025"/>
            <a:ext cx="2928938" cy="3905250"/>
          </a:xfrm>
          <a:prstGeom xmlns:a="http://schemas.openxmlformats.org/drawingml/2006/main" prst="rect">
            <a:avLst/>
          </a:prstGeom>
        </p:spPr>
      </p:pic>
      <p:sp>
        <p:nvSpPr>
          <p:cNvPr id="8" name="B2AGI almanac · Existing Part V concept artwork">
            <a:extLst xmlns:a="http://schemas.openxmlformats.org/drawingml/2006/main">
              <a:ext uri="{FF2B5EF4-FFF2-40B4-BE49-F238E27FC236}">
                <a16:creationId xmlns:a16="http://schemas.microsoft.com/office/drawing/2014/main" id="{B61CEFA6-4A94-44CC-A0B4-960DBC9B9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753100"/>
            <a:ext cx="5953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125" b="0">
                <a:solidFill>
                  <a:srgbClr val="50625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06257"/>
                </a:solidFill>
                <a:latin typeface="Arial"/>
                <a:ea typeface="Arial"/>
                <a:cs typeface="Arial"/>
              </a:rPr>
              <a:t>B2AGI almanac · Existing Part V concept artwork</a:t>
            </a:r>
          </a:p>
        </p:txBody>
      </p:sp>
    </p:spTree>
    <p:extLst>
      <p:ext uri="{BB962C8B-B14F-4D97-AF65-F5344CB8AC3E}">
        <p14:creationId xmlns:p14="http://schemas.microsoft.com/office/powerpoint/2010/main" val="14137112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315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FBBE8B-7663-4461-8C20-E25AA63C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10300"/>
            <a:ext cx="1085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7457"/>
          </a:solidFill>
          <a:ln xmlns:a="http://schemas.openxmlformats.org/drawingml/2006/main" w="0">
            <a:noFill/>
          </a:ln>
        </p:spPr>
      </p:sp>
      <p:sp>
        <p:nvSpPr>
          <p:cNvPr id="2" name="B2AGI · Physical AI 2027 · October 2026 assessment">
            <a:extLst xmlns:a="http://schemas.openxmlformats.org/drawingml/2006/main">
              <a:ext uri="{FF2B5EF4-FFF2-40B4-BE49-F238E27FC236}">
                <a16:creationId xmlns:a16="http://schemas.microsoft.com/office/drawing/2014/main" id="{4AF8DCD1-4423-4AAA-8F3F-E206E816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B2AGI · Physical AI 2027 · October 2026 assessment</a:t>
            </a:r>
          </a:p>
        </p:txBody>
      </p:sp>
      <p:sp>
        <p:nvSpPr>
          <p:cNvPr id="3" name="14">
            <a:extLst xmlns:a="http://schemas.openxmlformats.org/drawingml/2006/main">
              <a:ext uri="{FF2B5EF4-FFF2-40B4-BE49-F238E27FC236}">
                <a16:creationId xmlns:a16="http://schemas.microsoft.com/office/drawing/2014/main" id="{9FFC2A32-C045-4869-8AB7-9299D58C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050" b="0">
                <a:solidFill>
                  <a:srgbClr val="DFC39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FC394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4" name="We go where&#10;intelligence&#10;becomes physical.">
            <a:extLst xmlns:a="http://schemas.openxmlformats.org/drawingml/2006/main">
              <a:ext uri="{FF2B5EF4-FFF2-40B4-BE49-F238E27FC236}">
                <a16:creationId xmlns:a16="http://schemas.microsoft.com/office/drawing/2014/main" id="{B3A27102-21DF-4D80-B8C2-140C0773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04925"/>
            <a:ext cx="1085850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54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54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54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We go where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54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54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intelligence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5400" b="0">
                <a:solidFill>
                  <a:srgbClr val="DFC394"/>
                </a:solidFill>
                <a:latin typeface="Georgia"/>
                <a:ea typeface="Georgia"/>
                <a:cs typeface="Georgia"/>
              </a:defRPr>
            </a:pPr>
            <a:r>
              <a:rPr sz="5400" b="0">
                <a:solidFill>
                  <a:srgbClr val="DFC394"/>
                </a:solidFill>
                <a:latin typeface="Georgia"/>
                <a:ea typeface="Georgia"/>
                <a:cs typeface="Georgia"/>
              </a:rPr>
              <a:t>becomes physical.</a:t>
            </a:r>
          </a:p>
        </p:txBody>
      </p:sp>
      <p:sp>
        <p:nvSpPr>
          <p:cNvPr id="5" name="B2AGI · b2agi.com">
            <a:extLst xmlns:a="http://schemas.openxmlformats.org/drawingml/2006/main">
              <a:ext uri="{FF2B5EF4-FFF2-40B4-BE49-F238E27FC236}">
                <a16:creationId xmlns:a16="http://schemas.microsoft.com/office/drawing/2014/main" id="{79BD6272-0D0C-430E-A44B-A9012E72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933950"/>
            <a:ext cx="10810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550" b="0">
                <a:solidFill>
                  <a:srgbClr val="EFE7D8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EFE7D8"/>
                </a:solidFill>
                <a:latin typeface="Georgia"/>
                <a:ea typeface="Georgia"/>
                <a:cs typeface="Georgia"/>
              </a:rPr>
              <a:t>B2AGI · b2agi.com</a:t>
            </a:r>
          </a:p>
        </p:txBody>
      </p:sp>
      <p:sp>
        <p:nvSpPr>
          <p:cNvPr id="6" name="Read the comparisons. Follow the sources.">
            <a:extLst xmlns:a="http://schemas.openxmlformats.org/drawingml/2006/main">
              <a:ext uri="{FF2B5EF4-FFF2-40B4-BE49-F238E27FC236}">
                <a16:creationId xmlns:a16="http://schemas.microsoft.com/office/drawing/2014/main" id="{C7354858-415E-45B5-8A02-6DEC8BFA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38800"/>
            <a:ext cx="10810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1950" b="0">
                <a:solidFill>
                  <a:srgbClr val="EFE7D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EFE7D8"/>
                </a:solidFill>
                <a:latin typeface="Arial"/>
                <a:ea typeface="Arial"/>
                <a:cs typeface="Arial"/>
              </a:rPr>
              <a:t>Read the comparisons. Follow the sources.</a:t>
            </a:r>
          </a:p>
        </p:txBody>
      </p:sp>
    </p:spTree>
    <p:extLst>
      <p:ext uri="{BB962C8B-B14F-4D97-AF65-F5344CB8AC3E}">
        <p14:creationId xmlns:p14="http://schemas.microsoft.com/office/powerpoint/2010/main" val="7042563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ns0:Properties xmlns:ns0="http://schemas.openxmlformats.org/officeDocument/2006/extended-properties">
  <ns0:Application>Walnut Exporter</ns0:Application>
  <ns0:PresentationFormat>Widescreen</ns0:PresentationFormat>
  <ns0:Slides>14</ns0:Slides>
  <ns0:Notes>14</ns0:Notes>
  <ns0:HiddenSlides>0</ns0:HiddenSlides>
  <ns0:SharedDoc>false</ns0:SharedDoc>
  <ns0:DocSecurity>0</ns0:DocSecurity>
</ns0: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creator>B2AGI</dc:creator>
  <ns0:lastModifiedBy>B2AGI</ns0:lastModifiedBy>
  <dc:title>B2AGI Physical AI Ranking 2027</dc:title>
  <ns2:created xsi:type="dcterms:W3CDTF">2026-10-12T04:59:52.0860000Z</ns2:created>
  <ns2:modified xsi:type="dcterms:W3CDTF">2026-10-12T04:59:52.0860000Z</ns2:modified>
</ns0:coreProperties>
</file>